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F967D1-D9BA-4C7B-9E6D-7E27819105C9}" type="datetimeFigureOut">
              <a:rPr lang="es-CO" smtClean="0"/>
              <a:t>16/11/2010</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6EBB7D-0A3B-4CA2-A6A9-07AE2A70E334}" type="slidenum">
              <a:rPr lang="es-CO" smtClean="0"/>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a:p>
        </p:txBody>
      </p:sp>
      <p:sp>
        <p:nvSpPr>
          <p:cNvPr id="4" name="3 Marcador de número de diapositiva"/>
          <p:cNvSpPr>
            <a:spLocks noGrp="1"/>
          </p:cNvSpPr>
          <p:nvPr>
            <p:ph type="sldNum" sz="quarter" idx="10"/>
          </p:nvPr>
        </p:nvSpPr>
        <p:spPr/>
        <p:txBody>
          <a:bodyPr/>
          <a:lstStyle/>
          <a:p>
            <a:fld id="{E36EBB7D-0A3B-4CA2-A6A9-07AE2A70E334}" type="slidenum">
              <a:rPr lang="es-CO" smtClean="0"/>
              <a:t>16</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8B7EE5F2-DC7C-48BD-8D1C-D85BA4AFC4C7}" type="datetimeFigureOut">
              <a:rPr lang="es-ES" smtClean="0"/>
              <a:pPr/>
              <a:t>16/11/2010</a:t>
            </a:fld>
            <a:endParaRPr lang="es-ES" dirty="0"/>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dirty="0"/>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F16679F1-3210-4468-901A-10EE191B48C9}"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B7EE5F2-DC7C-48BD-8D1C-D85BA4AFC4C7}" type="datetimeFigureOut">
              <a:rPr lang="es-ES" smtClean="0"/>
              <a:pPr/>
              <a:t>16/11/2010</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F16679F1-3210-4468-901A-10EE191B48C9}"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B7EE5F2-DC7C-48BD-8D1C-D85BA4AFC4C7}" type="datetimeFigureOut">
              <a:rPr lang="es-ES" smtClean="0"/>
              <a:pPr/>
              <a:t>16/11/2010</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F16679F1-3210-4468-901A-10EE191B48C9}"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B7EE5F2-DC7C-48BD-8D1C-D85BA4AFC4C7}" type="datetimeFigureOut">
              <a:rPr lang="es-ES" smtClean="0"/>
              <a:pPr/>
              <a:t>16/11/2010</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F16679F1-3210-4468-901A-10EE191B48C9}" type="slidenum">
              <a:rPr lang="es-ES" smtClean="0"/>
              <a:pPr/>
              <a:t>‹Nº›</a:t>
            </a:fld>
            <a:endParaRPr lang="es-ES" dirty="0"/>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8B7EE5F2-DC7C-48BD-8D1C-D85BA4AFC4C7}" type="datetimeFigureOut">
              <a:rPr lang="es-ES" smtClean="0"/>
              <a:pPr/>
              <a:t>16/11/2010</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F16679F1-3210-4468-901A-10EE191B48C9}" type="slidenum">
              <a:rPr lang="es-ES" smtClean="0"/>
              <a:pPr/>
              <a:t>‹Nº›</a:t>
            </a:fld>
            <a:endParaRPr lang="es-ES" dirty="0"/>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B7EE5F2-DC7C-48BD-8D1C-D85BA4AFC4C7}" type="datetimeFigureOut">
              <a:rPr lang="es-ES" smtClean="0"/>
              <a:pPr/>
              <a:t>16/11/2010</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F16679F1-3210-4468-901A-10EE191B48C9}" type="slidenum">
              <a:rPr lang="es-ES" smtClean="0"/>
              <a:pPr/>
              <a:t>‹Nº›</a:t>
            </a:fld>
            <a:endParaRPr lang="es-ES" dirty="0"/>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8B7EE5F2-DC7C-48BD-8D1C-D85BA4AFC4C7}" type="datetimeFigureOut">
              <a:rPr lang="es-ES" smtClean="0"/>
              <a:pPr/>
              <a:t>16/11/2010</a:t>
            </a:fld>
            <a:endParaRPr lang="es-ES" dirty="0"/>
          </a:p>
        </p:txBody>
      </p:sp>
      <p:sp>
        <p:nvSpPr>
          <p:cNvPr id="8" name="7 Marcador de pie de página"/>
          <p:cNvSpPr>
            <a:spLocks noGrp="1"/>
          </p:cNvSpPr>
          <p:nvPr>
            <p:ph type="ftr" sz="quarter" idx="11"/>
          </p:nvPr>
        </p:nvSpPr>
        <p:spPr/>
        <p:txBody>
          <a:bodyPr/>
          <a:lstStyle>
            <a:extLst/>
          </a:lstStyle>
          <a:p>
            <a:endParaRPr lang="es-ES" dirty="0"/>
          </a:p>
        </p:txBody>
      </p:sp>
      <p:sp>
        <p:nvSpPr>
          <p:cNvPr id="9" name="8 Marcador de número de diapositiva"/>
          <p:cNvSpPr>
            <a:spLocks noGrp="1"/>
          </p:cNvSpPr>
          <p:nvPr>
            <p:ph type="sldNum" sz="quarter" idx="12"/>
          </p:nvPr>
        </p:nvSpPr>
        <p:spPr/>
        <p:txBody>
          <a:bodyPr/>
          <a:lstStyle>
            <a:extLst/>
          </a:lstStyle>
          <a:p>
            <a:fld id="{F16679F1-3210-4468-901A-10EE191B48C9}" type="slidenum">
              <a:rPr lang="es-ES" smtClean="0"/>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8B7EE5F2-DC7C-48BD-8D1C-D85BA4AFC4C7}" type="datetimeFigureOut">
              <a:rPr lang="es-ES" smtClean="0"/>
              <a:pPr/>
              <a:t>16/11/2010</a:t>
            </a:fld>
            <a:endParaRPr lang="es-ES" dirty="0"/>
          </a:p>
        </p:txBody>
      </p:sp>
      <p:sp>
        <p:nvSpPr>
          <p:cNvPr id="4" name="3 Marcador de pie de página"/>
          <p:cNvSpPr>
            <a:spLocks noGrp="1"/>
          </p:cNvSpPr>
          <p:nvPr>
            <p:ph type="ftr" sz="quarter" idx="11"/>
          </p:nvPr>
        </p:nvSpPr>
        <p:spPr/>
        <p:txBody>
          <a:bodyPr/>
          <a:lstStyle>
            <a:extLst/>
          </a:lstStyle>
          <a:p>
            <a:endParaRPr lang="es-ES" dirty="0"/>
          </a:p>
        </p:txBody>
      </p:sp>
      <p:sp>
        <p:nvSpPr>
          <p:cNvPr id="5" name="4 Marcador de número de diapositiva"/>
          <p:cNvSpPr>
            <a:spLocks noGrp="1"/>
          </p:cNvSpPr>
          <p:nvPr>
            <p:ph type="sldNum" sz="quarter" idx="12"/>
          </p:nvPr>
        </p:nvSpPr>
        <p:spPr/>
        <p:txBody>
          <a:bodyPr/>
          <a:lstStyle>
            <a:extLst/>
          </a:lstStyle>
          <a:p>
            <a:fld id="{F16679F1-3210-4468-901A-10EE191B48C9}" type="slidenum">
              <a:rPr lang="es-ES" smtClean="0"/>
              <a:pPr/>
              <a:t>‹Nº›</a:t>
            </a:fld>
            <a:endParaRPr lang="es-ES" dirty="0"/>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8B7EE5F2-DC7C-48BD-8D1C-D85BA4AFC4C7}" type="datetimeFigureOut">
              <a:rPr lang="es-ES" smtClean="0"/>
              <a:pPr/>
              <a:t>16/11/2010</a:t>
            </a:fld>
            <a:endParaRPr lang="es-ES" dirty="0"/>
          </a:p>
        </p:txBody>
      </p:sp>
      <p:sp>
        <p:nvSpPr>
          <p:cNvPr id="3" name="2 Marcador de pie de página"/>
          <p:cNvSpPr>
            <a:spLocks noGrp="1"/>
          </p:cNvSpPr>
          <p:nvPr>
            <p:ph type="ftr" sz="quarter" idx="11"/>
          </p:nvPr>
        </p:nvSpPr>
        <p:spPr/>
        <p:txBody>
          <a:bodyPr/>
          <a:lstStyle>
            <a:extLst/>
          </a:lstStyle>
          <a:p>
            <a:endParaRPr lang="es-ES" dirty="0"/>
          </a:p>
        </p:txBody>
      </p:sp>
      <p:sp>
        <p:nvSpPr>
          <p:cNvPr id="4" name="3 Marcador de número de diapositiva"/>
          <p:cNvSpPr>
            <a:spLocks noGrp="1"/>
          </p:cNvSpPr>
          <p:nvPr>
            <p:ph type="sldNum" sz="quarter" idx="12"/>
          </p:nvPr>
        </p:nvSpPr>
        <p:spPr/>
        <p:txBody>
          <a:bodyPr/>
          <a:lstStyle>
            <a:extLst/>
          </a:lstStyle>
          <a:p>
            <a:fld id="{F16679F1-3210-4468-901A-10EE191B48C9}"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8B7EE5F2-DC7C-48BD-8D1C-D85BA4AFC4C7}" type="datetimeFigureOut">
              <a:rPr lang="es-ES" smtClean="0"/>
              <a:pPr/>
              <a:t>16/11/2010</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F16679F1-3210-4468-901A-10EE191B48C9}" type="slidenum">
              <a:rPr lang="es-ES" smtClean="0"/>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8B7EE5F2-DC7C-48BD-8D1C-D85BA4AFC4C7}" type="datetimeFigureOut">
              <a:rPr lang="es-ES" smtClean="0"/>
              <a:pPr/>
              <a:t>16/11/2010</a:t>
            </a:fld>
            <a:endParaRPr lang="es-ES" dirty="0"/>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dirty="0"/>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F16679F1-3210-4468-901A-10EE191B48C9}" type="slidenum">
              <a:rPr lang="es-ES" smtClean="0"/>
              <a:pPr/>
              <a:t>‹Nº›</a:t>
            </a:fld>
            <a:endParaRPr lang="es-ES" dirty="0"/>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B7EE5F2-DC7C-48BD-8D1C-D85BA4AFC4C7}" type="datetimeFigureOut">
              <a:rPr lang="es-ES" smtClean="0"/>
              <a:pPr/>
              <a:t>16/11/2010</a:t>
            </a:fld>
            <a:endParaRPr lang="es-ES" dirty="0"/>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dirty="0"/>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16679F1-3210-4468-901A-10EE191B48C9}"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es.tldp.org/FAQ/FAQ_Linux/Html/FAQ_Linux-4.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www.ecualug.org/2002/08/18/faq/6_xwindow_gestores_de_ventanas/6_8_como_elijo_el_gestor_de_ventanas_que_quiero_arrancar"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6.xml"/><Relationship Id="rId18" Type="http://schemas.openxmlformats.org/officeDocument/2006/relationships/slide" Target="slide22.xml"/><Relationship Id="rId26" Type="http://schemas.openxmlformats.org/officeDocument/2006/relationships/slide" Target="slide30.xml"/><Relationship Id="rId3" Type="http://schemas.openxmlformats.org/officeDocument/2006/relationships/slide" Target="slide6.xml"/><Relationship Id="rId21" Type="http://schemas.openxmlformats.org/officeDocument/2006/relationships/slide" Target="slide25.xml"/><Relationship Id="rId7" Type="http://schemas.openxmlformats.org/officeDocument/2006/relationships/slide" Target="slide10.xml"/><Relationship Id="rId12" Type="http://schemas.openxmlformats.org/officeDocument/2006/relationships/slide" Target="slide15.xml"/><Relationship Id="rId17" Type="http://schemas.openxmlformats.org/officeDocument/2006/relationships/slide" Target="slide21.xml"/><Relationship Id="rId25" Type="http://schemas.openxmlformats.org/officeDocument/2006/relationships/slide" Target="slide29.xml"/><Relationship Id="rId33" Type="http://schemas.openxmlformats.org/officeDocument/2006/relationships/slide" Target="slide37.xml"/><Relationship Id="rId2" Type="http://schemas.openxmlformats.org/officeDocument/2006/relationships/slide" Target="slide5.xml"/><Relationship Id="rId16" Type="http://schemas.openxmlformats.org/officeDocument/2006/relationships/slide" Target="slide20.xml"/><Relationship Id="rId20" Type="http://schemas.openxmlformats.org/officeDocument/2006/relationships/slide" Target="slide24.xml"/><Relationship Id="rId29" Type="http://schemas.openxmlformats.org/officeDocument/2006/relationships/slide" Target="slide33.xml"/><Relationship Id="rId1" Type="http://schemas.openxmlformats.org/officeDocument/2006/relationships/slideLayout" Target="../slideLayouts/slideLayout4.xml"/><Relationship Id="rId6" Type="http://schemas.openxmlformats.org/officeDocument/2006/relationships/slide" Target="slide9.xml"/><Relationship Id="rId11" Type="http://schemas.openxmlformats.org/officeDocument/2006/relationships/slide" Target="slide14.xml"/><Relationship Id="rId24" Type="http://schemas.openxmlformats.org/officeDocument/2006/relationships/slide" Target="slide28.xml"/><Relationship Id="rId32" Type="http://schemas.openxmlformats.org/officeDocument/2006/relationships/slide" Target="slide36.xml"/><Relationship Id="rId5" Type="http://schemas.openxmlformats.org/officeDocument/2006/relationships/slide" Target="slide8.xml"/><Relationship Id="rId15" Type="http://schemas.openxmlformats.org/officeDocument/2006/relationships/slide" Target="slide18.xml"/><Relationship Id="rId23" Type="http://schemas.openxmlformats.org/officeDocument/2006/relationships/slide" Target="slide27.xml"/><Relationship Id="rId28" Type="http://schemas.openxmlformats.org/officeDocument/2006/relationships/slide" Target="slide32.xml"/><Relationship Id="rId10" Type="http://schemas.openxmlformats.org/officeDocument/2006/relationships/slide" Target="slide13.xml"/><Relationship Id="rId19" Type="http://schemas.openxmlformats.org/officeDocument/2006/relationships/slide" Target="slide23.xml"/><Relationship Id="rId31" Type="http://schemas.openxmlformats.org/officeDocument/2006/relationships/slide" Target="slide35.xml"/><Relationship Id="rId4" Type="http://schemas.openxmlformats.org/officeDocument/2006/relationships/slide" Target="slide7.xml"/><Relationship Id="rId9" Type="http://schemas.openxmlformats.org/officeDocument/2006/relationships/slide" Target="slide12.xml"/><Relationship Id="rId14" Type="http://schemas.openxmlformats.org/officeDocument/2006/relationships/slide" Target="slide17.xml"/><Relationship Id="rId22" Type="http://schemas.openxmlformats.org/officeDocument/2006/relationships/slide" Target="slide26.xml"/><Relationship Id="rId27" Type="http://schemas.openxmlformats.org/officeDocument/2006/relationships/slide" Target="slide31.xml"/><Relationship Id="rId30" Type="http://schemas.openxmlformats.org/officeDocument/2006/relationships/slide" Target="slide34.xml"/></Relationships>
</file>

<file path=ppt/slides/_rels/slide30.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 Target="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785794"/>
            <a:ext cx="7772400" cy="1470025"/>
          </a:xfrm>
        </p:spPr>
        <p:txBody>
          <a:bodyPr/>
          <a:lstStyle/>
          <a:p>
            <a:r>
              <a:rPr lang="es-CO" b="1" dirty="0" smtClean="0">
                <a:solidFill>
                  <a:schemeClr val="tx1"/>
                </a:solidFill>
                <a:effectLst/>
                <a:latin typeface="Arial" pitchFamily="34" charset="0"/>
                <a:cs typeface="Arial" pitchFamily="34" charset="0"/>
              </a:rPr>
              <a:t>LINUX UBUNTU 1004</a:t>
            </a:r>
            <a:endParaRPr lang="es-ES" b="1" dirty="0">
              <a:solidFill>
                <a:schemeClr val="tx1"/>
              </a:solidFill>
              <a:effectLst/>
              <a:latin typeface="Arial" pitchFamily="34" charset="0"/>
              <a:cs typeface="Arial" pitchFamily="34" charset="0"/>
            </a:endParaRPr>
          </a:p>
        </p:txBody>
      </p:sp>
      <p:sp>
        <p:nvSpPr>
          <p:cNvPr id="3" name="2 Subtítulo"/>
          <p:cNvSpPr>
            <a:spLocks noGrp="1"/>
          </p:cNvSpPr>
          <p:nvPr>
            <p:ph type="subTitle" idx="1"/>
          </p:nvPr>
        </p:nvSpPr>
        <p:spPr>
          <a:xfrm>
            <a:off x="1285852" y="3286124"/>
            <a:ext cx="6400800" cy="1752600"/>
          </a:xfrm>
        </p:spPr>
        <p:txBody>
          <a:bodyPr>
            <a:normAutofit fontScale="92500" lnSpcReduction="10000"/>
          </a:bodyPr>
          <a:lstStyle/>
          <a:p>
            <a:r>
              <a:rPr lang="es-CO" b="1" dirty="0" smtClean="0">
                <a:solidFill>
                  <a:schemeClr val="tx1"/>
                </a:solidFill>
              </a:rPr>
              <a:t>JOSE CHAVEZ</a:t>
            </a:r>
          </a:p>
          <a:p>
            <a:endParaRPr lang="es-CO" b="1" dirty="0" smtClean="0"/>
          </a:p>
          <a:p>
            <a:endParaRPr lang="es-CO" b="1" dirty="0" smtClean="0">
              <a:solidFill>
                <a:schemeClr val="tx1"/>
              </a:solidFill>
            </a:endParaRPr>
          </a:p>
          <a:p>
            <a:r>
              <a:rPr lang="es-CO" b="1" dirty="0" smtClean="0"/>
              <a:t>19/</a:t>
            </a:r>
            <a:r>
              <a:rPr lang="es-CO" sz="1700" b="1" dirty="0" smtClean="0"/>
              <a:t>OCT</a:t>
            </a:r>
            <a:r>
              <a:rPr lang="es-CO" b="1" dirty="0" smtClean="0"/>
              <a:t>/2010</a:t>
            </a:r>
            <a:endParaRPr lang="es-ES"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S" sz="2000" dirty="0" smtClean="0"/>
              <a:t>Si tienes un error/problema en una de ellas, las demás no se verán afectadas. </a:t>
            </a:r>
          </a:p>
          <a:p>
            <a:r>
              <a:rPr lang="es-ES" sz="2000" dirty="0" smtClean="0"/>
              <a:t>Poder tener diferentes sistemas operativos en nuestra maquina, totalmente independientes unos de otros. </a:t>
            </a:r>
          </a:p>
          <a:p>
            <a:r>
              <a:rPr lang="es-ES" sz="2000" dirty="0" smtClean="0"/>
              <a:t>Poder tener nuestros archivos de datos en particiones totalmente independientes. </a:t>
            </a:r>
          </a:p>
          <a:p>
            <a:r>
              <a:rPr lang="es-ES" sz="2000" dirty="0" smtClean="0"/>
              <a:t>Poder borrar/cambiar el contenido de una partición, sin que esto afecte a las demás. </a:t>
            </a:r>
          </a:p>
          <a:p>
            <a:endParaRPr lang="es-ES" sz="2000" dirty="0"/>
          </a:p>
        </p:txBody>
      </p:sp>
      <p:sp>
        <p:nvSpPr>
          <p:cNvPr id="3" name="2 Flecha derecha">
            <a:hlinkClick r:id="rId2" action="ppaction://hlinksldjump"/>
          </p:cNvPr>
          <p:cNvSpPr/>
          <p:nvPr/>
        </p:nvSpPr>
        <p:spPr>
          <a:xfrm rot="10592020">
            <a:off x="7429520" y="5572140"/>
            <a:ext cx="714380"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 name="3 Rectángulo"/>
          <p:cNvSpPr/>
          <p:nvPr/>
        </p:nvSpPr>
        <p:spPr>
          <a:xfrm>
            <a:off x="857224" y="571480"/>
            <a:ext cx="6500858" cy="646331"/>
          </a:xfrm>
          <a:prstGeom prst="rect">
            <a:avLst/>
          </a:prstGeom>
        </p:spPr>
        <p:txBody>
          <a:bodyPr wrap="square">
            <a:spAutoFit/>
          </a:bodyPr>
          <a:lstStyle/>
          <a:p>
            <a:r>
              <a:rPr lang="es-CO" sz="3600" b="1" dirty="0" smtClean="0">
                <a:latin typeface="Arial" pitchFamily="34" charset="0"/>
                <a:cs typeface="Arial" pitchFamily="34" charset="0"/>
              </a:rPr>
              <a:t>Beneficios de las particiones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S" sz="2000" dirty="0" smtClean="0"/>
              <a:t>recomendable al menos dos, una para el sistema/datos y otra para Swap. Usualmente se suelen tener tres, una para el sistema/programas  otra para los datos (/home) y otra para swap.</a:t>
            </a:r>
            <a:endParaRPr lang="es-ES" sz="2000" dirty="0"/>
          </a:p>
        </p:txBody>
      </p:sp>
      <p:sp>
        <p:nvSpPr>
          <p:cNvPr id="3" name="2 Flecha izquierda">
            <a:hlinkClick r:id="rId2" action="ppaction://hlinksldjump"/>
          </p:cNvPr>
          <p:cNvSpPr/>
          <p:nvPr/>
        </p:nvSpPr>
        <p:spPr>
          <a:xfrm>
            <a:off x="7572396" y="5857892"/>
            <a:ext cx="714380" cy="4286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 name="3 Rectángulo"/>
          <p:cNvSpPr/>
          <p:nvPr/>
        </p:nvSpPr>
        <p:spPr>
          <a:xfrm>
            <a:off x="1428728" y="500042"/>
            <a:ext cx="4621778" cy="646331"/>
          </a:xfrm>
          <a:prstGeom prst="rect">
            <a:avLst/>
          </a:prstGeom>
        </p:spPr>
        <p:txBody>
          <a:bodyPr wrap="none">
            <a:spAutoFit/>
          </a:bodyPr>
          <a:lstStyle/>
          <a:p>
            <a:r>
              <a:rPr lang="es-CO" sz="3600" b="1" dirty="0" smtClean="0">
                <a:latin typeface="Arial" pitchFamily="34" charset="0"/>
                <a:cs typeface="Arial" pitchFamily="34" charset="0"/>
              </a:rPr>
              <a:t>Partición para Linux</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S" sz="2000" dirty="0" smtClean="0"/>
              <a:t>La swap es un espacio reservado en tu disco duro para poder usarse como una extensión de memoria virtual de tu sistema</a:t>
            </a:r>
          </a:p>
          <a:p>
            <a:pPr>
              <a:buNone/>
            </a:pPr>
            <a:endParaRPr lang="es-ES" sz="2000" dirty="0" smtClean="0"/>
          </a:p>
          <a:p>
            <a:r>
              <a:rPr lang="es-ES" sz="2000" dirty="0" smtClean="0"/>
              <a:t>Si vas a utilizar muchos programas a la vez y tienes poca memoria RAM, necesitaras mas swap, si tienes mucha RAM, no necesitaras tanta swap</a:t>
            </a:r>
            <a:endParaRPr lang="es-ES" sz="2000" dirty="0"/>
          </a:p>
        </p:txBody>
      </p:sp>
      <p:sp>
        <p:nvSpPr>
          <p:cNvPr id="4"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Defi/cantidad de swap</a:t>
            </a:r>
            <a:endParaRPr lang="es-ES" sz="3600" dirty="0">
              <a:solidFill>
                <a:schemeClr val="tx1"/>
              </a:solidFill>
              <a:effectLst/>
              <a:latin typeface="Arial" pitchFamily="34" charset="0"/>
              <a:cs typeface="Arial" pitchFamily="34" charset="0"/>
            </a:endParaRPr>
          </a:p>
        </p:txBody>
      </p:sp>
      <p:sp>
        <p:nvSpPr>
          <p:cNvPr id="5" name="4 Flecha izquierda">
            <a:hlinkClick r:id="rId2" action="ppaction://hlinksldjump"/>
          </p:cNvPr>
          <p:cNvSpPr/>
          <p:nvPr/>
        </p:nvSpPr>
        <p:spPr>
          <a:xfrm>
            <a:off x="6929454" y="5214950"/>
            <a:ext cx="785818" cy="4286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sz="2000" dirty="0" smtClean="0"/>
              <a:t>La </a:t>
            </a:r>
            <a:r>
              <a:rPr lang="es-ES" sz="2000" b="1" dirty="0" smtClean="0"/>
              <a:t>primera</a:t>
            </a:r>
            <a:r>
              <a:rPr lang="es-ES" sz="2000" dirty="0" smtClean="0"/>
              <a:t>, compra un disco duro he instálalo</a:t>
            </a:r>
          </a:p>
          <a:p>
            <a:r>
              <a:rPr lang="es-ES" sz="2000" dirty="0" smtClean="0"/>
              <a:t>La </a:t>
            </a:r>
            <a:r>
              <a:rPr lang="es-ES" sz="2000" b="1" dirty="0" smtClean="0"/>
              <a:t>segunda</a:t>
            </a:r>
            <a:r>
              <a:rPr lang="es-ES" sz="2000" dirty="0" smtClean="0"/>
              <a:t>, es borrar todas las particiones de tu disco duro, con lo que perderás toda la información que contiene, y empezar desde cero </a:t>
            </a:r>
          </a:p>
          <a:p>
            <a:r>
              <a:rPr lang="es-ES" sz="2000" dirty="0" smtClean="0"/>
              <a:t>La </a:t>
            </a:r>
            <a:r>
              <a:rPr lang="es-ES" sz="2000" b="1" dirty="0" smtClean="0"/>
              <a:t>tercera</a:t>
            </a:r>
            <a:r>
              <a:rPr lang="es-ES" sz="2000" dirty="0" smtClean="0"/>
              <a:t>, existen unos programas que permiten cambiar la tabla de particiones del disco, sin perder los datos de las mismas.</a:t>
            </a:r>
            <a:endParaRPr lang="es-ES" sz="2000" dirty="0"/>
          </a:p>
        </p:txBody>
      </p:sp>
      <p:sp>
        <p:nvSpPr>
          <p:cNvPr id="3" name="2 Flecha izquierda">
            <a:hlinkClick r:id="rId2" action="ppaction://hlinksldjump"/>
          </p:cNvPr>
          <p:cNvSpPr/>
          <p:nvPr/>
        </p:nvSpPr>
        <p:spPr>
          <a:xfrm>
            <a:off x="6858016" y="5643578"/>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 name="3 Rectángulo"/>
          <p:cNvSpPr/>
          <p:nvPr/>
        </p:nvSpPr>
        <p:spPr>
          <a:xfrm>
            <a:off x="928662" y="642918"/>
            <a:ext cx="6365845" cy="646331"/>
          </a:xfrm>
          <a:prstGeom prst="rect">
            <a:avLst/>
          </a:prstGeom>
        </p:spPr>
        <p:txBody>
          <a:bodyPr wrap="none">
            <a:spAutoFit/>
          </a:bodyPr>
          <a:lstStyle/>
          <a:p>
            <a:r>
              <a:rPr lang="es-CO" sz="3600" b="1" dirty="0" smtClean="0">
                <a:latin typeface="Arial" pitchFamily="34" charset="0"/>
                <a:cs typeface="Arial" pitchFamily="34" charset="0"/>
              </a:rPr>
              <a:t>(O) espacio en el disco duro</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solidFill>
            <a:schemeClr val="bg1"/>
          </a:solidFill>
          <a:ln>
            <a:solidFill>
              <a:schemeClr val="accent1">
                <a:lumMod val="20000"/>
                <a:lumOff val="80000"/>
              </a:schemeClr>
            </a:solidFill>
          </a:ln>
        </p:spPr>
        <p:txBody>
          <a:bodyPr>
            <a:normAutofit/>
          </a:bodyPr>
          <a:lstStyle/>
          <a:p>
            <a:r>
              <a:rPr lang="es-ES" sz="2000" dirty="0" smtClean="0"/>
              <a:t>La manera mas fácil de arrancar </a:t>
            </a:r>
            <a:r>
              <a:rPr lang="es-ES" sz="2000" b="1" dirty="0" smtClean="0"/>
              <a:t>Linux</a:t>
            </a:r>
            <a:r>
              <a:rPr lang="es-ES" sz="2000" dirty="0" smtClean="0">
                <a:solidFill>
                  <a:srgbClr val="FF0000"/>
                </a:solidFill>
              </a:rPr>
              <a:t> </a:t>
            </a:r>
            <a:r>
              <a:rPr lang="es-ES" sz="2000" dirty="0" smtClean="0"/>
              <a:t>es con LILO. Pásate por la sección </a:t>
            </a:r>
            <a:r>
              <a:rPr lang="es-ES" sz="2000" dirty="0" smtClean="0">
                <a:hlinkClick r:id="rId2"/>
              </a:rPr>
              <a:t>Sobre LILO </a:t>
            </a:r>
            <a:r>
              <a:rPr lang="es-ES" sz="2000" dirty="0" smtClean="0"/>
              <a:t>para mas información.</a:t>
            </a:r>
          </a:p>
          <a:p>
            <a:pPr>
              <a:buNone/>
            </a:pPr>
            <a:endParaRPr lang="es-CO" sz="2000" dirty="0" smtClean="0"/>
          </a:p>
          <a:p>
            <a:r>
              <a:rPr lang="es-ES" sz="2000" dirty="0" smtClean="0"/>
              <a:t>El</a:t>
            </a:r>
            <a:r>
              <a:rPr lang="es-ES" sz="2000" b="1" dirty="0" smtClean="0"/>
              <a:t> kernel </a:t>
            </a:r>
            <a:r>
              <a:rPr lang="es-ES" sz="2000" dirty="0" smtClean="0"/>
              <a:t>o núcleo de Linux se podría definir como el corazón de este sistema operativo. Es el encargado de que el software y el hardware de tu ordenador puedan trabajar juntos.</a:t>
            </a:r>
            <a:endParaRPr lang="es-ES" sz="2000"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Arranque de Linux / defi kernel</a:t>
            </a:r>
            <a:endParaRPr lang="es-ES" sz="3600" dirty="0">
              <a:solidFill>
                <a:schemeClr val="tx1"/>
              </a:solidFill>
              <a:effectLst/>
              <a:latin typeface="Arial" pitchFamily="34" charset="0"/>
              <a:cs typeface="Arial" pitchFamily="34" charset="0"/>
            </a:endParaRPr>
          </a:p>
        </p:txBody>
      </p:sp>
      <p:sp>
        <p:nvSpPr>
          <p:cNvPr id="4" name="3 Flecha izquierda">
            <a:hlinkClick r:id="rId3" action="ppaction://hlinksldjump"/>
          </p:cNvPr>
          <p:cNvSpPr/>
          <p:nvPr/>
        </p:nvSpPr>
        <p:spPr>
          <a:xfrm>
            <a:off x="7286644" y="5429264"/>
            <a:ext cx="642942" cy="4286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dirty="0" smtClean="0"/>
              <a:t>solo utilizar la cuenta de root (administrador) para tareas de administración. Para trabajar normalmente con el sistema NO hacerlo como root, ya que se tiene acceso completo a todo el sistema y es fácil de estropear cosas si no se sabe lo que se hace.</a:t>
            </a:r>
            <a:endParaRPr lang="es-CO"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Puedo trabajar como root</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143768" y="5072074"/>
            <a:ext cx="714380" cy="4286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sz="2000" dirty="0" smtClean="0"/>
              <a:t>El abrir una nueva cuenta, no es mas que añadir una entrada en el archivo/etc./passwod del sistema</a:t>
            </a:r>
          </a:p>
          <a:p>
            <a:pPr>
              <a:buNone/>
            </a:pPr>
            <a:endParaRPr lang="es-CO" sz="2000" dirty="0" smtClean="0"/>
          </a:p>
          <a:p>
            <a:pPr>
              <a:buNone/>
            </a:pPr>
            <a:r>
              <a:rPr lang="es-CO" sz="2000" b="1" dirty="0" smtClean="0"/>
              <a:t>  Borrar una cuenta de usuario</a:t>
            </a:r>
            <a:r>
              <a:rPr lang="es-CO" sz="2000" dirty="0" smtClean="0"/>
              <a:t>. </a:t>
            </a:r>
          </a:p>
          <a:p>
            <a:r>
              <a:rPr lang="es-CO" sz="2000" dirty="0" smtClean="0"/>
              <a:t>El comando a utilizar es userdel el cual tiene la siguiente sintaxis: </a:t>
            </a:r>
          </a:p>
          <a:p>
            <a:r>
              <a:rPr lang="es-CO" sz="2000" dirty="0" smtClean="0"/>
              <a:t>userdel [-r][login] Este comando borra el usuario </a:t>
            </a:r>
            <a:r>
              <a:rPr lang="es-CO" sz="2000" i="1" dirty="0" smtClean="0"/>
              <a:t>login</a:t>
            </a:r>
            <a:r>
              <a:rPr lang="es-CO" sz="2000" dirty="0" smtClean="0"/>
              <a:t>, y si se añade la opción -r también borra su directorio de usuario. </a:t>
            </a:r>
          </a:p>
          <a:p>
            <a:endParaRPr lang="es-CO"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Crear y quitar cuentas</a:t>
            </a:r>
            <a:endParaRPr lang="es-CO" sz="3600" dirty="0">
              <a:solidFill>
                <a:schemeClr val="tx1"/>
              </a:solidFill>
              <a:effectLst/>
              <a:latin typeface="Arial" pitchFamily="34" charset="0"/>
              <a:cs typeface="Arial" pitchFamily="34" charset="0"/>
            </a:endParaRPr>
          </a:p>
        </p:txBody>
      </p:sp>
      <p:sp>
        <p:nvSpPr>
          <p:cNvPr id="4" name="3 Flecha izquierda">
            <a:hlinkClick r:id="rId3" action="ppaction://hlinksldjump"/>
          </p:cNvPr>
          <p:cNvSpPr/>
          <p:nvPr/>
        </p:nvSpPr>
        <p:spPr>
          <a:xfrm>
            <a:off x="7000892" y="6072206"/>
            <a:ext cx="857256"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sz="2000" dirty="0" smtClean="0"/>
              <a:t>Montar un sistema de ficheros/dispositivo a nivel usuario no es más que hacerlo disponible en el árbol de directorios de nuestro sistema. Como ya sabes, en Linux vemos todos los sistemas de ficheros/dispositivos en un sólo árbol de directorios.</a:t>
            </a:r>
            <a:endParaRPr lang="es-CO" sz="2000"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Montar y desmontar dispositivos</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072330" y="5715016"/>
            <a:ext cx="928694" cy="7143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CO" sz="2000" dirty="0" smtClean="0"/>
              <a:t>si empaquetamos un directorio con tar y luego comprimimos ese archivo tar con gz, obtenemos un tar.gz comprimido con múltiples ficheros.</a:t>
            </a:r>
            <a:br>
              <a:rPr lang="es-CO" sz="2000" dirty="0" smtClean="0"/>
            </a:br>
            <a:r>
              <a:rPr lang="es-CO" sz="2000" dirty="0" smtClean="0"/>
              <a:t>La compresión y descompresión es posible hacerla en 2 pasos (primero tar y luego usar gz) o bien usar el flag -z de tar para ello: </a:t>
            </a:r>
          </a:p>
          <a:p>
            <a:endParaRPr lang="es-CO" sz="2000" dirty="0" smtClean="0"/>
          </a:p>
          <a:p>
            <a:r>
              <a:rPr lang="es-CO" sz="2000" dirty="0" smtClean="0"/>
              <a:t>Compresión:  tar -cvzf fichero.tar.gz *</a:t>
            </a:r>
          </a:p>
          <a:p>
            <a:pPr>
              <a:buNone/>
            </a:pPr>
            <a:endParaRPr lang="es-CO" sz="2000" dirty="0" smtClean="0"/>
          </a:p>
          <a:p>
            <a:r>
              <a:rPr lang="es-CO" sz="2000" dirty="0" smtClean="0"/>
              <a:t>Descompresión: tar -xvzf fichero.tar.gz</a:t>
            </a:r>
          </a:p>
          <a:p>
            <a:endParaRPr lang="es-CO"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Empaquetadores y compresores</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500958" y="6143644"/>
            <a:ext cx="785818" cy="4286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2332037"/>
            <a:ext cx="8229600" cy="4525963"/>
          </a:xfrm>
        </p:spPr>
        <p:txBody>
          <a:bodyPr>
            <a:normAutofit/>
          </a:bodyPr>
          <a:lstStyle/>
          <a:p>
            <a:r>
              <a:rPr lang="es-CO" sz="2000" dirty="0" smtClean="0"/>
              <a:t>Para cambiar el dueño del fichero se utiliza el </a:t>
            </a:r>
          </a:p>
          <a:p>
            <a:pPr>
              <a:buNone/>
            </a:pPr>
            <a:r>
              <a:rPr lang="es-CO" sz="2000" dirty="0" smtClean="0"/>
              <a:t>  comando : chown usuario fichero.</a:t>
            </a:r>
          </a:p>
          <a:p>
            <a:pPr>
              <a:buNone/>
            </a:pPr>
            <a:endParaRPr lang="es-CO" sz="2000" dirty="0" smtClean="0"/>
          </a:p>
          <a:p>
            <a:r>
              <a:rPr lang="es-CO" sz="2000" dirty="0" smtClean="0"/>
              <a:t>Para cambiar el grupo del fichero se utiliza el comando: chgrp grupo fichero.</a:t>
            </a:r>
          </a:p>
          <a:p>
            <a:endParaRPr lang="es-CO" sz="2000" dirty="0" smtClean="0"/>
          </a:p>
          <a:p>
            <a:r>
              <a:rPr lang="es-CO" sz="2000" dirty="0" smtClean="0"/>
              <a:t>Para cambiar los permisos se utiliza el comando: chmod permisos </a:t>
            </a:r>
            <a:r>
              <a:rPr lang="es-CO" sz="2000" dirty="0" err="1" smtClean="0"/>
              <a:t>ficheos</a:t>
            </a:r>
            <a:r>
              <a:rPr lang="es-CO" sz="2000" dirty="0" smtClean="0"/>
              <a:t>.</a:t>
            </a:r>
          </a:p>
        </p:txBody>
      </p:sp>
      <p:sp>
        <p:nvSpPr>
          <p:cNvPr id="3" name="2 Título"/>
          <p:cNvSpPr>
            <a:spLocks noGrp="1"/>
          </p:cNvSpPr>
          <p:nvPr>
            <p:ph type="title"/>
          </p:nvPr>
        </p:nvSpPr>
        <p:spPr>
          <a:xfrm>
            <a:off x="428596" y="928670"/>
            <a:ext cx="8229600" cy="1071570"/>
          </a:xfrm>
        </p:spPr>
        <p:txBody>
          <a:bodyPr>
            <a:normAutofit fontScale="90000"/>
          </a:bodyPr>
          <a:lstStyle/>
          <a:p>
            <a:r>
              <a:rPr lang="es-CO" b="0" dirty="0" smtClean="0">
                <a:solidFill>
                  <a:schemeClr val="tx1"/>
                </a:solidFill>
                <a:effectLst/>
              </a:rPr>
              <a:t> </a:t>
            </a:r>
            <a:r>
              <a:rPr lang="es-CO" sz="4000" dirty="0" smtClean="0">
                <a:solidFill>
                  <a:schemeClr val="tx1"/>
                </a:solidFill>
                <a:effectLst/>
                <a:latin typeface="Arial" pitchFamily="34" charset="0"/>
                <a:cs typeface="Arial" pitchFamily="34" charset="0"/>
              </a:rPr>
              <a:t>Cambio de permisos</a:t>
            </a:r>
            <a:br>
              <a:rPr lang="es-CO" sz="4000" dirty="0" smtClean="0">
                <a:solidFill>
                  <a:schemeClr val="tx1"/>
                </a:solidFill>
                <a:effectLst/>
                <a:latin typeface="Arial" pitchFamily="34" charset="0"/>
                <a:cs typeface="Arial" pitchFamily="34" charset="0"/>
              </a:rPr>
            </a:br>
            <a:r>
              <a:rPr lang="es-CO" sz="4000" dirty="0" smtClean="0">
                <a:solidFill>
                  <a:schemeClr val="tx1"/>
                </a:solidFill>
                <a:effectLst/>
                <a:latin typeface="Arial" pitchFamily="34" charset="0"/>
                <a:cs typeface="Arial" pitchFamily="34" charset="0"/>
              </a:rPr>
              <a:t>/fichero/directorio</a:t>
            </a:r>
            <a:r>
              <a:rPr lang="es-CO" sz="4000" b="0" dirty="0" smtClean="0">
                <a:solidFill>
                  <a:schemeClr val="tx1"/>
                </a:solidFill>
                <a:effectLst/>
              </a:rPr>
              <a:t/>
            </a:r>
            <a:br>
              <a:rPr lang="es-CO" sz="4000" b="0" dirty="0" smtClean="0">
                <a:solidFill>
                  <a:schemeClr val="tx1"/>
                </a:solidFill>
                <a:effectLst/>
              </a:rPr>
            </a:br>
            <a:endParaRPr lang="es-CO" sz="4000" b="0" dirty="0">
              <a:solidFill>
                <a:schemeClr val="tx1"/>
              </a:solidFill>
              <a:effectLst/>
            </a:endParaRPr>
          </a:p>
        </p:txBody>
      </p:sp>
      <p:sp>
        <p:nvSpPr>
          <p:cNvPr id="4" name="3 Flecha izquierda">
            <a:hlinkClick r:id="rId2" action="ppaction://hlinksldjump"/>
          </p:cNvPr>
          <p:cNvSpPr/>
          <p:nvPr/>
        </p:nvSpPr>
        <p:spPr>
          <a:xfrm>
            <a:off x="7072330" y="5643578"/>
            <a:ext cx="857256"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2000240"/>
            <a:ext cx="8229600" cy="4525963"/>
          </a:xfrm>
        </p:spPr>
        <p:txBody>
          <a:bodyPr>
            <a:normAutofit/>
          </a:bodyPr>
          <a:lstStyle/>
          <a:p>
            <a:r>
              <a:rPr lang="es-ES" sz="2000" dirty="0" smtClean="0">
                <a:latin typeface="Arial" pitchFamily="34" charset="0"/>
                <a:cs typeface="Arial" pitchFamily="34" charset="0"/>
              </a:rPr>
              <a:t>Ubuntu es una distribución de </a:t>
            </a:r>
            <a:r>
              <a:rPr lang="es-ES" sz="2000" i="1" dirty="0" smtClean="0">
                <a:latin typeface="Arial" pitchFamily="34" charset="0"/>
                <a:cs typeface="Arial" pitchFamily="34" charset="0"/>
              </a:rPr>
              <a:t>GNU/Linux</a:t>
            </a:r>
            <a:r>
              <a:rPr lang="es-ES" sz="2000" dirty="0" smtClean="0">
                <a:latin typeface="Arial" pitchFamily="34" charset="0"/>
                <a:cs typeface="Arial" pitchFamily="34" charset="0"/>
              </a:rPr>
              <a:t>, hay muchas más para elegir, nosotros hemos optado por esta por su enorme facilidad de uso para el usuario</a:t>
            </a:r>
            <a:r>
              <a:rPr lang="es-ES" sz="2200" dirty="0" smtClean="0">
                <a:latin typeface="Arial" pitchFamily="34" charset="0"/>
                <a:cs typeface="Arial" pitchFamily="34" charset="0"/>
              </a:rPr>
              <a:t>.</a:t>
            </a:r>
            <a:endParaRPr lang="es-ES" sz="2200" dirty="0">
              <a:latin typeface="Arial" pitchFamily="34" charset="0"/>
              <a:cs typeface="Arial" pitchFamily="34" charset="0"/>
            </a:endParaRPr>
          </a:p>
        </p:txBody>
      </p:sp>
      <p:sp>
        <p:nvSpPr>
          <p:cNvPr id="2" name="1 Título"/>
          <p:cNvSpPr>
            <a:spLocks noGrp="1"/>
          </p:cNvSpPr>
          <p:nvPr>
            <p:ph type="title"/>
          </p:nvPr>
        </p:nvSpPr>
        <p:spPr>
          <a:xfrm>
            <a:off x="428596" y="285728"/>
            <a:ext cx="8229600" cy="1143000"/>
          </a:xfrm>
        </p:spPr>
        <p:txBody>
          <a:bodyPr>
            <a:normAutofit/>
          </a:bodyPr>
          <a:lstStyle/>
          <a:p>
            <a:r>
              <a:rPr lang="es-CO" sz="3600" dirty="0" smtClean="0">
                <a:solidFill>
                  <a:schemeClr val="tx1"/>
                </a:solidFill>
                <a:effectLst/>
                <a:latin typeface="Arial" pitchFamily="34" charset="0"/>
                <a:cs typeface="Arial" pitchFamily="34" charset="0"/>
              </a:rPr>
              <a:t>INTRODUCCION</a:t>
            </a:r>
            <a:endParaRPr lang="es-ES" sz="3600" dirty="0">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CO" sz="2000" dirty="0" smtClean="0"/>
              <a:t>Para apagar el equipo tienes que hacerte supe usuario y hacer: </a:t>
            </a:r>
          </a:p>
          <a:p>
            <a:r>
              <a:rPr lang="es-CO" sz="2000" dirty="0" smtClean="0"/>
              <a:t>[asimovI@localdomain root]# shutdown -t3 -h </a:t>
            </a:r>
            <a:r>
              <a:rPr lang="es-CO" sz="2000" dirty="0" err="1" smtClean="0"/>
              <a:t>now</a:t>
            </a:r>
            <a:endParaRPr lang="es-CO" sz="2000" dirty="0" smtClean="0"/>
          </a:p>
          <a:p>
            <a:pPr>
              <a:buNone/>
            </a:pPr>
            <a:r>
              <a:rPr lang="es-CO" sz="2000" dirty="0" smtClean="0"/>
              <a:t> </a:t>
            </a:r>
          </a:p>
          <a:p>
            <a:r>
              <a:rPr lang="es-CO" sz="2000" dirty="0" smtClean="0"/>
              <a:t>un consejo practico es ir a la /etc/inittab y cambiar la -r por la -h del comando que se une a las CAS, esto asociara el apagar el sistema a las tres teclas y no al reiniciarlo. Con esto ya no es necesario hacerse superusuario, sino estar sentado delante del ordenador a apagar.</a:t>
            </a:r>
            <a:endParaRPr lang="es-CO" sz="2000"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Como apago mi equipo</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429520" y="5786454"/>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CO" sz="2000" b="1" dirty="0" smtClean="0"/>
              <a:t>X </a:t>
            </a:r>
            <a:r>
              <a:rPr lang="es-CO" sz="2000" b="1" dirty="0" err="1" smtClean="0"/>
              <a:t>Window</a:t>
            </a:r>
            <a:r>
              <a:rPr lang="es-CO" sz="2000" b="1" dirty="0" smtClean="0"/>
              <a:t> </a:t>
            </a:r>
            <a:r>
              <a:rPr lang="es-CO" sz="2000" b="1" dirty="0" smtClean="0"/>
              <a:t>:</a:t>
            </a:r>
            <a:r>
              <a:rPr lang="es-CO" sz="2000" dirty="0" smtClean="0"/>
              <a:t>es </a:t>
            </a:r>
            <a:r>
              <a:rPr lang="es-CO" sz="2000" dirty="0" smtClean="0"/>
              <a:t>el entorno gráfico habitual de los sistemas Unix. El sistema X </a:t>
            </a:r>
            <a:r>
              <a:rPr lang="es-CO" sz="2000" dirty="0" err="1" smtClean="0"/>
              <a:t>Window</a:t>
            </a:r>
            <a:r>
              <a:rPr lang="es-CO" sz="2000" dirty="0" smtClean="0"/>
              <a:t> se compone </a:t>
            </a:r>
            <a:r>
              <a:rPr lang="es-CO" sz="2000" dirty="0" smtClean="0"/>
              <a:t>de dos </a:t>
            </a:r>
            <a:r>
              <a:rPr lang="es-CO" sz="2000" dirty="0" smtClean="0"/>
              <a:t>parte principales el servidor X y el programa para la gestión de las ventanas.</a:t>
            </a:r>
            <a:endParaRPr lang="es-CO" sz="2000" dirty="0" smtClean="0"/>
          </a:p>
          <a:p>
            <a:pPr>
              <a:buNone/>
            </a:pPr>
            <a:endParaRPr lang="es-CO" sz="2000" dirty="0" smtClean="0"/>
          </a:p>
          <a:p>
            <a:r>
              <a:rPr lang="es-CO" sz="2000" b="1" dirty="0" smtClean="0"/>
              <a:t>Configuración: </a:t>
            </a:r>
            <a:r>
              <a:rPr lang="es-CO" sz="2000" dirty="0" smtClean="0"/>
              <a:t>Ejecutamos primero SuperProbe, apuntando los resultados en un papel. </a:t>
            </a:r>
          </a:p>
          <a:p>
            <a:r>
              <a:rPr lang="es-CO" sz="2000" dirty="0" smtClean="0"/>
              <a:t>Escribiremos XF86Setup </a:t>
            </a:r>
          </a:p>
          <a:p>
            <a:r>
              <a:rPr lang="es-CO" sz="2000" dirty="0" smtClean="0"/>
              <a:t>Comenzaríamos por decirle que tipo de ratón tenemos, luego el teclado etc.</a:t>
            </a:r>
            <a:endParaRPr lang="es-CO" sz="2000"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Defini/configura/x-Windows</a:t>
            </a:r>
            <a:endParaRPr lang="es-CO" sz="3600" dirty="0">
              <a:solidFill>
                <a:schemeClr val="tx1"/>
              </a:solidFill>
              <a:effectLst/>
              <a:latin typeface="Arial" pitchFamily="34" charset="0"/>
              <a:cs typeface="Arial" pitchFamily="34" charset="0"/>
            </a:endParaRPr>
          </a:p>
        </p:txBody>
      </p:sp>
      <p:sp>
        <p:nvSpPr>
          <p:cNvPr id="5" name="4 Flecha izquierda">
            <a:hlinkClick r:id="rId2" action="ppaction://hlinksldjump"/>
          </p:cNvPr>
          <p:cNvSpPr/>
          <p:nvPr/>
        </p:nvSpPr>
        <p:spPr>
          <a:xfrm>
            <a:off x="7072330" y="5786454"/>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CO" sz="2000" dirty="0" smtClean="0"/>
              <a:t>En el fichero /etc/X11/XF86Config en la sección screen correspondiente al servidor que se esta utilizando actualmente, en la subseccion Display correspondiente a la Depth en que estemos trabajando, buscamos la línea: </a:t>
            </a:r>
          </a:p>
          <a:p>
            <a:r>
              <a:rPr lang="es-CO" sz="2000" dirty="0" smtClean="0"/>
              <a:t>Modes "resolucion_1" "resolucion_2"</a:t>
            </a:r>
            <a:endParaRPr lang="es-CO" sz="2000"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Resolución por defecto</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143768" y="5786454"/>
            <a:ext cx="928694"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sz="2000" dirty="0" smtClean="0"/>
              <a:t>En el fichero /etc/X11/XF86Config, en la sección screen correspondiente al servidor que se esta utilizando actualmente, en la subsection Display correspondiente a la Depth en que estemos trabajando, añadimos la línea: Virtual tamaño en pixeles.</a:t>
            </a:r>
          </a:p>
          <a:p>
            <a:pPr>
              <a:buNone/>
            </a:pPr>
            <a:endParaRPr lang="es-CO" sz="2000" dirty="0" smtClean="0"/>
          </a:p>
          <a:p>
            <a:r>
              <a:rPr lang="es-CO" sz="2000" dirty="0" smtClean="0"/>
              <a:t> ejemplo: Virtual 1024 768</a:t>
            </a:r>
            <a:endParaRPr lang="es-CO" sz="2000" dirty="0"/>
          </a:p>
        </p:txBody>
      </p:sp>
      <p:sp>
        <p:nvSpPr>
          <p:cNvPr id="3" name="2 Título"/>
          <p:cNvSpPr>
            <a:spLocks noGrp="1"/>
          </p:cNvSpPr>
          <p:nvPr>
            <p:ph type="title"/>
          </p:nvPr>
        </p:nvSpPr>
        <p:spPr/>
        <p:txBody>
          <a:bodyPr/>
          <a:lstStyle/>
          <a:p>
            <a:r>
              <a:rPr lang="es-CO" sz="3600" dirty="0" smtClean="0">
                <a:solidFill>
                  <a:schemeClr val="tx1"/>
                </a:solidFill>
                <a:effectLst/>
                <a:latin typeface="Arial" pitchFamily="34" charset="0"/>
                <a:cs typeface="Arial" pitchFamily="34" charset="0"/>
              </a:rPr>
              <a:t>Escritorio virtual</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358082" y="5929330"/>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None/>
            </a:pPr>
            <a:endParaRPr lang="es-CO" dirty="0" smtClean="0"/>
          </a:p>
          <a:p>
            <a:pPr>
              <a:buNone/>
            </a:pPr>
            <a:r>
              <a:rPr lang="es-CO" dirty="0" smtClean="0"/>
              <a:t>  </a:t>
            </a:r>
            <a:r>
              <a:rPr lang="es-CO" sz="2000" dirty="0" smtClean="0"/>
              <a:t>Hay dos maneras</a:t>
            </a:r>
          </a:p>
          <a:p>
            <a:endParaRPr lang="es-CO" sz="2000" dirty="0" smtClean="0"/>
          </a:p>
          <a:p>
            <a:endParaRPr lang="es-CO" sz="2000" dirty="0" smtClean="0"/>
          </a:p>
          <a:p>
            <a:r>
              <a:rPr lang="es-CO" sz="2000" dirty="0" smtClean="0"/>
              <a:t>Mediante la línea de comandos.</a:t>
            </a:r>
          </a:p>
          <a:p>
            <a:endParaRPr lang="es-CO" sz="2000" dirty="0" smtClean="0"/>
          </a:p>
          <a:p>
            <a:pPr>
              <a:buNone/>
            </a:pPr>
            <a:endParaRPr lang="es-CO" sz="2000" dirty="0" smtClean="0"/>
          </a:p>
          <a:p>
            <a:r>
              <a:rPr lang="es-CO" sz="2000" dirty="0" smtClean="0"/>
              <a:t>Mediante el fichero de configuración.</a:t>
            </a:r>
            <a:endParaRPr lang="es-CO" sz="2000"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Colores por defecto</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143768" y="5715016"/>
            <a:ext cx="857256"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481328"/>
            <a:ext cx="8401080" cy="4525963"/>
          </a:xfrm>
        </p:spPr>
        <p:txBody>
          <a:bodyPr/>
          <a:lstStyle/>
          <a:p>
            <a:r>
              <a:rPr lang="es-CO" sz="2000" dirty="0" smtClean="0"/>
              <a:t>Linux en modo texto o en </a:t>
            </a:r>
            <a:r>
              <a:rPr lang="es-CO" sz="2000" dirty="0" smtClean="0"/>
              <a:t>modo gráfico. </a:t>
            </a:r>
            <a:r>
              <a:rPr lang="es-CO" sz="2000" dirty="0" smtClean="0"/>
              <a:t>Si se </a:t>
            </a:r>
            <a:r>
              <a:rPr lang="es-CO" sz="2000" dirty="0" smtClean="0"/>
              <a:t>ha seleccionado </a:t>
            </a:r>
            <a:r>
              <a:rPr lang="es-CO" sz="2000" dirty="0" smtClean="0"/>
              <a:t>esta última opción Linux arrancará directamente X </a:t>
            </a:r>
            <a:r>
              <a:rPr lang="es-CO" sz="2000" dirty="0" err="1" smtClean="0"/>
              <a:t>Window</a:t>
            </a:r>
            <a:r>
              <a:rPr lang="es-CO" sz="2000" dirty="0" smtClean="0"/>
              <a:t>, en </a:t>
            </a:r>
            <a:r>
              <a:rPr lang="es-CO" sz="2000" dirty="0" smtClean="0"/>
              <a:t>caso contrario </a:t>
            </a:r>
            <a:r>
              <a:rPr lang="es-CO" sz="2000" dirty="0" smtClean="0"/>
              <a:t>en la línea de comandos hay que escribir </a:t>
            </a:r>
            <a:r>
              <a:rPr lang="es-CO" sz="2000" dirty="0" err="1" smtClean="0"/>
              <a:t>startx</a:t>
            </a:r>
            <a:r>
              <a:rPr lang="es-CO" sz="2000" dirty="0" smtClean="0"/>
              <a:t> con lo cual se arranca el modo gráfico.</a:t>
            </a:r>
            <a:endParaRPr lang="es-CO" sz="2000" dirty="0" smtClean="0"/>
          </a:p>
          <a:p>
            <a:pPr>
              <a:buNone/>
            </a:pPr>
            <a:endParaRPr lang="es-CO"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Para arrancar de X Window</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286644" y="5715016"/>
            <a:ext cx="785818"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CO" sz="2000" dirty="0" smtClean="0"/>
              <a:t>Un gestor de ventanas no es otra cosa que el conjunto de programas, ventanas, funcionalidades, .. que hacen posible que el usuario pueda interactuar con el sistema de forma grafica y no en modo texto</a:t>
            </a:r>
            <a:r>
              <a:rPr lang="es-CO" sz="2000" dirty="0" smtClean="0"/>
              <a:t>.</a:t>
            </a:r>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gestor de ventanas</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500958" y="5572140"/>
            <a:ext cx="785818"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sz="2000" dirty="0" smtClean="0"/>
              <a:t>Una vez configurado X se hace necesario decirle a XWindow qué gestor de ventanas debe arrancar. Dicho de una manera sencilla, XWindow es la conjunción de 3 </a:t>
            </a:r>
            <a:r>
              <a:rPr lang="es-CO" dirty="0" smtClean="0">
                <a:hlinkClick r:id="rId2"/>
              </a:rPr>
              <a:t>componentes</a:t>
            </a:r>
            <a:endParaRPr lang="es-CO"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Como elijo el gestor de ventana</a:t>
            </a:r>
            <a:endParaRPr lang="es-CO" sz="3600" dirty="0">
              <a:solidFill>
                <a:schemeClr val="tx1"/>
              </a:solidFill>
              <a:effectLst/>
              <a:latin typeface="Arial" pitchFamily="34" charset="0"/>
              <a:cs typeface="Arial" pitchFamily="34" charset="0"/>
            </a:endParaRPr>
          </a:p>
        </p:txBody>
      </p:sp>
      <p:sp>
        <p:nvSpPr>
          <p:cNvPr id="4" name="3 Flecha izquierda">
            <a:hlinkClick r:id="rId3" action="ppaction://hlinksldjump"/>
          </p:cNvPr>
          <p:cNvSpPr/>
          <p:nvPr/>
        </p:nvSpPr>
        <p:spPr>
          <a:xfrm>
            <a:off x="7500958" y="5715016"/>
            <a:ext cx="928694"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sz="2000" dirty="0" smtClean="0"/>
              <a:t>Muchas distribuciones incluyen en sus CD es una serie de gestores de ventanas. También  los pude bajar de sus respectivos servidores web: </a:t>
            </a:r>
          </a:p>
          <a:p>
            <a:r>
              <a:rPr lang="es-CO" sz="2000" b="1" dirty="0" smtClean="0"/>
              <a:t>AfterStep</a:t>
            </a:r>
            <a:r>
              <a:rPr lang="es-CO" sz="2000" dirty="0" smtClean="0"/>
              <a:t>: http://www.afterstep.org </a:t>
            </a:r>
          </a:p>
          <a:p>
            <a:r>
              <a:rPr lang="es-CO" sz="2000" b="1" dirty="0" smtClean="0"/>
              <a:t>Gnome</a:t>
            </a:r>
            <a:r>
              <a:rPr lang="es-CO" sz="2000" dirty="0" smtClean="0"/>
              <a:t>: http://www.gnome.org </a:t>
            </a:r>
          </a:p>
          <a:p>
            <a:r>
              <a:rPr lang="es-CO" sz="2000" b="1" dirty="0" smtClean="0"/>
              <a:t>KDE</a:t>
            </a:r>
            <a:r>
              <a:rPr lang="es-CO" sz="2000" dirty="0" smtClean="0"/>
              <a:t>: http://www.kde.org </a:t>
            </a:r>
          </a:p>
          <a:p>
            <a:endParaRPr lang="es-CO"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Como lo podemos conseguir</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072330" y="5715016"/>
            <a:ext cx="928694"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Modem y puerto de serie</a:t>
            </a:r>
            <a:endParaRPr lang="es-CO" sz="3600" dirty="0">
              <a:solidFill>
                <a:schemeClr val="tx1"/>
              </a:solidFill>
              <a:effectLst/>
              <a:latin typeface="Arial" pitchFamily="34" charset="0"/>
              <a:cs typeface="Arial" pitchFamily="34" charset="0"/>
            </a:endParaRPr>
          </a:p>
        </p:txBody>
      </p:sp>
      <p:sp>
        <p:nvSpPr>
          <p:cNvPr id="3" name="2 Marcador de texto"/>
          <p:cNvSpPr>
            <a:spLocks noGrp="1"/>
          </p:cNvSpPr>
          <p:nvPr>
            <p:ph type="body" idx="1"/>
          </p:nvPr>
        </p:nvSpPr>
        <p:spPr>
          <a:xfrm>
            <a:off x="4929190" y="4429132"/>
            <a:ext cx="4040188" cy="1928826"/>
          </a:xfrm>
          <a:solidFill>
            <a:schemeClr val="bg1"/>
          </a:solidFill>
          <a:ln>
            <a:solidFill>
              <a:schemeClr val="bg1"/>
            </a:solidFill>
          </a:ln>
        </p:spPr>
        <p:txBody>
          <a:bodyPr>
            <a:noAutofit/>
          </a:bodyPr>
          <a:lstStyle/>
          <a:p>
            <a:r>
              <a:rPr lang="es-CO" sz="2000" dirty="0" smtClean="0">
                <a:solidFill>
                  <a:schemeClr val="tx1"/>
                </a:solidFill>
              </a:rPr>
              <a:t>Un </a:t>
            </a:r>
            <a:r>
              <a:rPr lang="es-CO" sz="2000" b="1" dirty="0" smtClean="0">
                <a:solidFill>
                  <a:schemeClr val="tx1"/>
                </a:solidFill>
              </a:rPr>
              <a:t>puerto serie</a:t>
            </a:r>
            <a:r>
              <a:rPr lang="es-CO" sz="2000" dirty="0" smtClean="0">
                <a:solidFill>
                  <a:schemeClr val="tx1"/>
                </a:solidFill>
              </a:rPr>
              <a:t> o </a:t>
            </a:r>
            <a:r>
              <a:rPr lang="es-CO" sz="2000" b="1" dirty="0" smtClean="0">
                <a:solidFill>
                  <a:schemeClr val="tx1"/>
                </a:solidFill>
              </a:rPr>
              <a:t>puerto serial</a:t>
            </a:r>
            <a:r>
              <a:rPr lang="es-CO" sz="2000" dirty="0" smtClean="0">
                <a:solidFill>
                  <a:schemeClr val="tx1"/>
                </a:solidFill>
              </a:rPr>
              <a:t> es una interfaz de comunicaciones de datos digitales, frecuentemente utilizado por computadoras y periféricos, donde la información es transmitida bit a bit.</a:t>
            </a:r>
            <a:endParaRPr lang="es-CO" sz="2000" dirty="0">
              <a:solidFill>
                <a:schemeClr val="tx1"/>
              </a:solidFill>
            </a:endParaRPr>
          </a:p>
        </p:txBody>
      </p:sp>
      <p:sp>
        <p:nvSpPr>
          <p:cNvPr id="4" name="3 Marcador de texto"/>
          <p:cNvSpPr>
            <a:spLocks noGrp="1"/>
          </p:cNvSpPr>
          <p:nvPr>
            <p:ph type="body" sz="half" idx="3"/>
          </p:nvPr>
        </p:nvSpPr>
        <p:spPr>
          <a:xfrm>
            <a:off x="214282" y="1571612"/>
            <a:ext cx="4041775" cy="4548214"/>
          </a:xfrm>
          <a:solidFill>
            <a:schemeClr val="bg1"/>
          </a:solidFill>
          <a:ln>
            <a:solidFill>
              <a:schemeClr val="bg1"/>
            </a:solidFill>
          </a:ln>
        </p:spPr>
        <p:txBody>
          <a:bodyPr>
            <a:normAutofit/>
          </a:bodyPr>
          <a:lstStyle/>
          <a:p>
            <a:r>
              <a:rPr lang="es-CO" sz="2000" dirty="0" smtClean="0">
                <a:solidFill>
                  <a:schemeClr val="tx1"/>
                </a:solidFill>
              </a:rPr>
              <a:t>Existen dos clases de </a:t>
            </a:r>
            <a:r>
              <a:rPr lang="es-CO" sz="2000" b="1" dirty="0" smtClean="0">
                <a:solidFill>
                  <a:schemeClr val="tx1"/>
                </a:solidFill>
              </a:rPr>
              <a:t>módems</a:t>
            </a:r>
            <a:r>
              <a:rPr lang="es-CO" sz="2000" dirty="0" smtClean="0">
                <a:solidFill>
                  <a:schemeClr val="tx1"/>
                </a:solidFill>
              </a:rPr>
              <a:t>: Los internos y los externos. Los externos van conectados a un puerto serie del ordenador por lo que simplemente se limitan a las funciones descritas. L </a:t>
            </a:r>
            <a:r>
              <a:rPr lang="es-CO" sz="2000" b="1" dirty="0" smtClean="0">
                <a:solidFill>
                  <a:schemeClr val="tx1"/>
                </a:solidFill>
              </a:rPr>
              <a:t>módems</a:t>
            </a:r>
            <a:r>
              <a:rPr lang="es-CO" sz="2000" dirty="0" smtClean="0">
                <a:solidFill>
                  <a:schemeClr val="tx1"/>
                </a:solidFill>
              </a:rPr>
              <a:t> internos "de verdad" al no ir conectados a un puerto serie incorporan una UART como las de dichos puertos serie, de forma que a ojos del ordenador se trata de un puerto serie mas.</a:t>
            </a:r>
            <a:endParaRPr lang="es-CO" sz="2000" dirty="0">
              <a:solidFill>
                <a:schemeClr val="tx1"/>
              </a:solidFill>
            </a:endParaRPr>
          </a:p>
        </p:txBody>
      </p:sp>
      <p:pic>
        <p:nvPicPr>
          <p:cNvPr id="1027" name="Picture 3" descr="C:\Users\usuario\Pictures\imagesCAZRCOSF.jpg"/>
          <p:cNvPicPr>
            <a:picLocks noGrp="1" noChangeAspect="1" noChangeArrowheads="1"/>
          </p:cNvPicPr>
          <p:nvPr>
            <p:ph sz="quarter" idx="2"/>
          </p:nvPr>
        </p:nvPicPr>
        <p:blipFill>
          <a:blip r:embed="rId2"/>
          <a:srcRect/>
          <a:stretch>
            <a:fillRect/>
          </a:stretch>
        </p:blipFill>
        <p:spPr bwMode="auto">
          <a:xfrm>
            <a:off x="5715008" y="2000240"/>
            <a:ext cx="2178044" cy="1637508"/>
          </a:xfrm>
          <a:prstGeom prst="rect">
            <a:avLst/>
          </a:prstGeom>
          <a:noFill/>
        </p:spPr>
      </p:pic>
      <p:sp>
        <p:nvSpPr>
          <p:cNvPr id="10" name="9 Flecha izquierda">
            <a:hlinkClick r:id="rId3" action="ppaction://hlinksldjump"/>
          </p:cNvPr>
          <p:cNvSpPr/>
          <p:nvPr/>
        </p:nvSpPr>
        <p:spPr>
          <a:xfrm>
            <a:off x="8001024" y="6357958"/>
            <a:ext cx="714380" cy="5000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0" y="1214422"/>
            <a:ext cx="4500594" cy="4525963"/>
          </a:xfrm>
        </p:spPr>
        <p:txBody>
          <a:bodyPr>
            <a:normAutofit fontScale="40000" lnSpcReduction="20000"/>
          </a:bodyPr>
          <a:lstStyle/>
          <a:p>
            <a:endParaRPr lang="es-CO" sz="2900" dirty="0" smtClean="0"/>
          </a:p>
          <a:p>
            <a:r>
              <a:rPr lang="es-CO" sz="3400" dirty="0" smtClean="0">
                <a:latin typeface="Arial" pitchFamily="34" charset="0"/>
                <a:cs typeface="Arial" pitchFamily="34" charset="0"/>
              </a:rPr>
              <a:t>Def  y  req</a:t>
            </a:r>
          </a:p>
          <a:p>
            <a:r>
              <a:rPr lang="es-CO" sz="3400" dirty="0" smtClean="0">
                <a:solidFill>
                  <a:schemeClr val="accent5">
                    <a:lumMod val="60000"/>
                    <a:lumOff val="40000"/>
                  </a:schemeClr>
                </a:solidFill>
                <a:latin typeface="Arial" pitchFamily="34" charset="0"/>
                <a:cs typeface="Arial" pitchFamily="34" charset="0"/>
                <a:hlinkClick r:id="rId2" action="ppaction://hlinksldjump"/>
              </a:rPr>
              <a:t>Acceso y distribucion</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solidFill>
                  <a:schemeClr val="accent5">
                    <a:lumMod val="60000"/>
                    <a:lumOff val="40000"/>
                  </a:schemeClr>
                </a:solidFill>
                <a:latin typeface="Arial" pitchFamily="34" charset="0"/>
                <a:cs typeface="Arial" pitchFamily="34" charset="0"/>
                <a:hlinkClick r:id="rId3" action="ppaction://hlinksldjump"/>
              </a:rPr>
              <a:t>Dos sistemas operativos</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solidFill>
                  <a:schemeClr val="accent5">
                    <a:lumMod val="60000"/>
                    <a:lumOff val="40000"/>
                  </a:schemeClr>
                </a:solidFill>
                <a:latin typeface="Arial" pitchFamily="34" charset="0"/>
                <a:cs typeface="Arial" pitchFamily="34" charset="0"/>
                <a:hlinkClick r:id="rId4" action="ppaction://hlinksldjump"/>
              </a:rPr>
              <a:t>Progr/juegos para wind en Linux</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solidFill>
                  <a:schemeClr val="accent5">
                    <a:lumMod val="60000"/>
                    <a:lumOff val="40000"/>
                  </a:schemeClr>
                </a:solidFill>
                <a:latin typeface="Arial" pitchFamily="34" charset="0"/>
                <a:cs typeface="Arial" pitchFamily="34" charset="0"/>
                <a:hlinkClick r:id="rId5" action="ppaction://hlinksldjump"/>
              </a:rPr>
              <a:t>Donde instalo Linux</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solidFill>
                  <a:schemeClr val="accent5">
                    <a:lumMod val="60000"/>
                    <a:lumOff val="40000"/>
                  </a:schemeClr>
                </a:solidFill>
                <a:latin typeface="Arial" pitchFamily="34" charset="0"/>
                <a:cs typeface="Arial" pitchFamily="34" charset="0"/>
                <a:hlinkClick r:id="rId6" action="ppaction://hlinksldjump"/>
              </a:rPr>
              <a:t>Def /crear partí</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solidFill>
                  <a:schemeClr val="accent5">
                    <a:lumMod val="60000"/>
                    <a:lumOff val="40000"/>
                  </a:schemeClr>
                </a:solidFill>
                <a:latin typeface="Arial" pitchFamily="34" charset="0"/>
                <a:cs typeface="Arial" pitchFamily="34" charset="0"/>
                <a:hlinkClick r:id="rId7" action="ppaction://hlinksldjump"/>
              </a:rPr>
              <a:t>Beneficios de las particiones</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solidFill>
                  <a:schemeClr val="accent5">
                    <a:lumMod val="60000"/>
                    <a:lumOff val="40000"/>
                  </a:schemeClr>
                </a:solidFill>
                <a:latin typeface="Arial" pitchFamily="34" charset="0"/>
                <a:cs typeface="Arial" pitchFamily="34" charset="0"/>
                <a:hlinkClick r:id="rId8" action="ppaction://hlinksldjump"/>
              </a:rPr>
              <a:t>Partición para Linux</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solidFill>
                  <a:schemeClr val="accent5">
                    <a:lumMod val="60000"/>
                    <a:lumOff val="40000"/>
                  </a:schemeClr>
                </a:solidFill>
                <a:latin typeface="Arial" pitchFamily="34" charset="0"/>
                <a:cs typeface="Arial" pitchFamily="34" charset="0"/>
                <a:hlinkClick r:id="rId9" action="ppaction://hlinksldjump"/>
              </a:rPr>
              <a:t>defi/cantidad de swap</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solidFill>
                  <a:schemeClr val="accent5">
                    <a:lumMod val="60000"/>
                    <a:lumOff val="40000"/>
                  </a:schemeClr>
                </a:solidFill>
                <a:latin typeface="Arial" pitchFamily="34" charset="0"/>
                <a:cs typeface="Arial" pitchFamily="34" charset="0"/>
                <a:hlinkClick r:id="rId10" action="ppaction://hlinksldjump"/>
              </a:rPr>
              <a:t>O espacio en el disco duro</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solidFill>
                  <a:schemeClr val="accent5">
                    <a:lumMod val="60000"/>
                    <a:lumOff val="40000"/>
                  </a:schemeClr>
                </a:solidFill>
                <a:latin typeface="Arial" pitchFamily="34" charset="0"/>
                <a:cs typeface="Arial" pitchFamily="34" charset="0"/>
                <a:hlinkClick r:id="rId11" action="ppaction://hlinksldjump"/>
              </a:rPr>
              <a:t>arranq de linux/ defi/ kernel</a:t>
            </a:r>
            <a:endParaRPr lang="es-CO" sz="3400" dirty="0" smtClean="0">
              <a:solidFill>
                <a:schemeClr val="accent5">
                  <a:lumMod val="60000"/>
                  <a:lumOff val="40000"/>
                </a:schemeClr>
              </a:solidFill>
              <a:latin typeface="Arial" pitchFamily="34" charset="0"/>
              <a:cs typeface="Arial" pitchFamily="34" charset="0"/>
            </a:endParaRPr>
          </a:p>
          <a:p>
            <a:r>
              <a:rPr lang="es-CO" sz="3400" dirty="0" smtClean="0">
                <a:hlinkClick r:id="rId12" action="ppaction://hlinksldjump"/>
              </a:rPr>
              <a:t>Puedo trabajar como root</a:t>
            </a:r>
            <a:endParaRPr lang="es-CO" sz="3400" dirty="0" smtClean="0"/>
          </a:p>
          <a:p>
            <a:r>
              <a:rPr lang="es-CO" sz="3400" dirty="0" smtClean="0">
                <a:hlinkClick r:id="rId13" action="ppaction://hlinksldjump"/>
              </a:rPr>
              <a:t>Crear y quitar cuentas</a:t>
            </a:r>
            <a:endParaRPr lang="es-CO" sz="3400" dirty="0" smtClean="0"/>
          </a:p>
          <a:p>
            <a:r>
              <a:rPr lang="es-CO" sz="3400" dirty="0" smtClean="0">
                <a:hlinkClick r:id="rId14" action="ppaction://hlinksldjump"/>
              </a:rPr>
              <a:t>Montar y desmontar dispositivos</a:t>
            </a:r>
            <a:endParaRPr lang="es-CO" sz="3400" dirty="0" smtClean="0"/>
          </a:p>
          <a:p>
            <a:r>
              <a:rPr lang="es-CO" sz="3400" dirty="0" smtClean="0">
                <a:hlinkClick r:id="rId15" action="ppaction://hlinksldjump"/>
              </a:rPr>
              <a:t>Empaquetadores y compresores</a:t>
            </a:r>
            <a:endParaRPr lang="es-CO" sz="3400" dirty="0" smtClean="0"/>
          </a:p>
          <a:p>
            <a:r>
              <a:rPr lang="es-CO" sz="3400" dirty="0" smtClean="0">
                <a:hlinkClick r:id="rId16" action="ppaction://hlinksldjump"/>
              </a:rPr>
              <a:t>Cambio de permisos de ficheros y directorios</a:t>
            </a:r>
          </a:p>
          <a:p>
            <a:r>
              <a:rPr lang="es-CO" sz="3400" dirty="0" smtClean="0">
                <a:hlinkClick r:id="rId16" action="ppaction://hlinksldjump"/>
              </a:rPr>
              <a:t>Como apago mi equipo</a:t>
            </a:r>
            <a:endParaRPr lang="es-CO" sz="3400" dirty="0" smtClean="0"/>
          </a:p>
          <a:p>
            <a:r>
              <a:rPr lang="es-CO" sz="3400" dirty="0" smtClean="0">
                <a:hlinkClick r:id="rId17" action="ppaction://hlinksldjump"/>
              </a:rPr>
              <a:t>Defini/configura/x-windows</a:t>
            </a:r>
            <a:endParaRPr lang="es-CO" sz="3400" dirty="0" smtClean="0"/>
          </a:p>
          <a:p>
            <a:endParaRPr lang="es-CO" sz="2400" dirty="0" smtClean="0"/>
          </a:p>
          <a:p>
            <a:endParaRPr lang="es-CO" sz="2400" dirty="0" smtClean="0"/>
          </a:p>
          <a:p>
            <a:endParaRPr lang="es-CO" sz="2400" dirty="0" smtClean="0"/>
          </a:p>
          <a:p>
            <a:endParaRPr lang="es-CO" sz="2400" dirty="0" smtClean="0"/>
          </a:p>
          <a:p>
            <a:endParaRPr lang="es-CO" sz="2200" dirty="0" smtClean="0">
              <a:solidFill>
                <a:schemeClr val="accent5">
                  <a:lumMod val="60000"/>
                  <a:lumOff val="40000"/>
                </a:schemeClr>
              </a:solidFill>
              <a:latin typeface="Arial" pitchFamily="34" charset="0"/>
              <a:cs typeface="Arial" pitchFamily="34" charset="0"/>
            </a:endParaRPr>
          </a:p>
          <a:p>
            <a:endParaRPr lang="es-CO" sz="2200" dirty="0" smtClean="0">
              <a:solidFill>
                <a:schemeClr val="accent5">
                  <a:lumMod val="60000"/>
                  <a:lumOff val="40000"/>
                </a:schemeClr>
              </a:solidFill>
              <a:latin typeface="Arial" pitchFamily="34" charset="0"/>
              <a:cs typeface="Arial" pitchFamily="34" charset="0"/>
            </a:endParaRPr>
          </a:p>
          <a:p>
            <a:endParaRPr lang="es-CO" sz="2200" dirty="0" smtClean="0">
              <a:solidFill>
                <a:schemeClr val="accent5">
                  <a:lumMod val="60000"/>
                  <a:lumOff val="40000"/>
                </a:schemeClr>
              </a:solidFill>
              <a:latin typeface="Arial" pitchFamily="34" charset="0"/>
              <a:cs typeface="Arial" pitchFamily="34" charset="0"/>
            </a:endParaRPr>
          </a:p>
          <a:p>
            <a:endParaRPr lang="es-CO" sz="2200" dirty="0" smtClean="0">
              <a:solidFill>
                <a:schemeClr val="accent5">
                  <a:lumMod val="60000"/>
                  <a:lumOff val="40000"/>
                </a:schemeClr>
              </a:solidFill>
              <a:latin typeface="Arial" pitchFamily="34" charset="0"/>
              <a:cs typeface="Arial" pitchFamily="34" charset="0"/>
            </a:endParaRPr>
          </a:p>
        </p:txBody>
      </p:sp>
      <p:sp>
        <p:nvSpPr>
          <p:cNvPr id="4" name="3 Marcador de contenido"/>
          <p:cNvSpPr>
            <a:spLocks noGrp="1"/>
          </p:cNvSpPr>
          <p:nvPr>
            <p:ph sz="half" idx="2"/>
          </p:nvPr>
        </p:nvSpPr>
        <p:spPr>
          <a:xfrm>
            <a:off x="4429124" y="1357298"/>
            <a:ext cx="4257676" cy="4525963"/>
          </a:xfrm>
        </p:spPr>
        <p:txBody>
          <a:bodyPr>
            <a:noAutofit/>
          </a:bodyPr>
          <a:lstStyle/>
          <a:p>
            <a:r>
              <a:rPr lang="es-ES" sz="1400" dirty="0" smtClean="0">
                <a:hlinkClick r:id="rId18" action="ppaction://hlinksldjump"/>
              </a:rPr>
              <a:t>Cambio resolución por defecto</a:t>
            </a:r>
            <a:endParaRPr lang="es-ES" sz="1400" dirty="0" smtClean="0"/>
          </a:p>
          <a:p>
            <a:r>
              <a:rPr lang="es-CO" sz="1400" dirty="0" smtClean="0">
                <a:hlinkClick r:id="rId19" action="ppaction://hlinksldjump"/>
              </a:rPr>
              <a:t>Como cambio el escritorio virtual</a:t>
            </a:r>
            <a:endParaRPr lang="es-ES" sz="1400" dirty="0" smtClean="0"/>
          </a:p>
          <a:p>
            <a:r>
              <a:rPr lang="es-CO" sz="1400" dirty="0" smtClean="0">
                <a:hlinkClick r:id="rId20" action="ppaction://hlinksldjump"/>
              </a:rPr>
              <a:t>Cambio colores por defecto</a:t>
            </a:r>
            <a:endParaRPr lang="es-CO" sz="1400" dirty="0" smtClean="0"/>
          </a:p>
          <a:p>
            <a:r>
              <a:rPr lang="es-CO" sz="1400" dirty="0" smtClean="0">
                <a:hlinkClick r:id="rId21" action="ppaction://hlinksldjump"/>
              </a:rPr>
              <a:t>Para arrancar de X Windows</a:t>
            </a:r>
            <a:endParaRPr lang="es-CO" sz="1400" dirty="0" smtClean="0"/>
          </a:p>
          <a:p>
            <a:r>
              <a:rPr lang="es-CO" sz="1400" dirty="0" smtClean="0">
                <a:hlinkClick r:id="rId22" action="ppaction://hlinksldjump"/>
              </a:rPr>
              <a:t>gestor de ventanas</a:t>
            </a:r>
            <a:endParaRPr lang="es-CO" sz="1400" dirty="0" smtClean="0"/>
          </a:p>
          <a:p>
            <a:r>
              <a:rPr lang="es-CO" sz="1400" dirty="0" smtClean="0">
                <a:hlinkClick r:id="rId23" action="ppaction://hlinksldjump"/>
              </a:rPr>
              <a:t>Como elijo el gestor de ventana</a:t>
            </a:r>
            <a:endParaRPr lang="es-CO" sz="1400" dirty="0" smtClean="0"/>
          </a:p>
          <a:p>
            <a:r>
              <a:rPr lang="es-CO" sz="1400" dirty="0" smtClean="0">
                <a:hlinkClick r:id="rId24" action="ppaction://hlinksldjump"/>
              </a:rPr>
              <a:t>Como lo podemos conseguir un gestor de ventana</a:t>
            </a:r>
            <a:endParaRPr lang="es-CO" sz="1400" dirty="0" smtClean="0"/>
          </a:p>
          <a:p>
            <a:r>
              <a:rPr lang="es-CO" sz="1400" dirty="0" smtClean="0">
                <a:hlinkClick r:id="rId25" action="ppaction://hlinksldjump"/>
              </a:rPr>
              <a:t>Modem y puerto de serie</a:t>
            </a:r>
            <a:endParaRPr lang="es-CO" sz="1400" dirty="0" smtClean="0"/>
          </a:p>
          <a:p>
            <a:r>
              <a:rPr lang="es-CO" sz="1400" dirty="0" smtClean="0">
                <a:hlinkClick r:id="rId26" action="ppaction://hlinksldjump"/>
              </a:rPr>
              <a:t>Win modem y PCI en Linux</a:t>
            </a:r>
            <a:endParaRPr lang="es-CO" sz="1400" dirty="0" smtClean="0"/>
          </a:p>
          <a:p>
            <a:r>
              <a:rPr lang="es-CO" sz="1400" dirty="0" smtClean="0">
                <a:hlinkClick r:id="rId27" action="ppaction://hlinksldjump"/>
              </a:rPr>
              <a:t>Configuración puerto serie</a:t>
            </a:r>
            <a:endParaRPr lang="es-CO" sz="1400" dirty="0" smtClean="0"/>
          </a:p>
          <a:p>
            <a:r>
              <a:rPr lang="es-CO" sz="1400" dirty="0" smtClean="0">
                <a:hlinkClick r:id="rId28" action="ppaction://hlinksldjump"/>
              </a:rPr>
              <a:t>Prueba de configuración de modem</a:t>
            </a:r>
            <a:endParaRPr lang="es-CO" sz="1400" dirty="0" smtClean="0"/>
          </a:p>
          <a:p>
            <a:r>
              <a:rPr lang="es-CO" sz="1400" dirty="0" smtClean="0">
                <a:hlinkClick r:id="rId29" action="ppaction://hlinksldjump"/>
              </a:rPr>
              <a:t>Internet con KDE-kppp</a:t>
            </a:r>
            <a:endParaRPr lang="es-CO" sz="1400" dirty="0" smtClean="0"/>
          </a:p>
          <a:p>
            <a:r>
              <a:rPr lang="es-CO" sz="1400" dirty="0" smtClean="0">
                <a:hlinkClick r:id="rId30" action="ppaction://hlinksldjump"/>
              </a:rPr>
              <a:t>Internet con Linux  y Windows.</a:t>
            </a:r>
            <a:endParaRPr lang="es-CO" sz="1400" dirty="0" smtClean="0"/>
          </a:p>
          <a:p>
            <a:r>
              <a:rPr lang="es-CO" sz="1400" dirty="0" smtClean="0">
                <a:hlinkClick r:id="rId31" action="ppaction://hlinksldjump"/>
              </a:rPr>
              <a:t>Internet cambiar de  root a usuario</a:t>
            </a:r>
            <a:endParaRPr lang="es-CO" sz="1400" dirty="0" smtClean="0"/>
          </a:p>
          <a:p>
            <a:r>
              <a:rPr lang="es-CO" sz="1400" dirty="0" smtClean="0"/>
              <a:t> </a:t>
            </a:r>
            <a:r>
              <a:rPr lang="es-CO" sz="1400" dirty="0" smtClean="0">
                <a:hlinkClick r:id="rId32" action="ppaction://hlinksldjump"/>
              </a:rPr>
              <a:t>comandos utilizados</a:t>
            </a:r>
            <a:endParaRPr lang="es-CO" sz="1400" dirty="0" smtClean="0"/>
          </a:p>
          <a:p>
            <a:r>
              <a:rPr lang="es-CO" sz="1400" dirty="0" smtClean="0">
                <a:hlinkClick r:id="rId33" action="ppaction://hlinksldjump"/>
              </a:rPr>
              <a:t>fin</a:t>
            </a:r>
            <a:r>
              <a:rPr lang="es-CO" sz="1400" dirty="0" smtClean="0"/>
              <a:t/>
            </a:r>
            <a:br>
              <a:rPr lang="es-CO" sz="1400" dirty="0" smtClean="0"/>
            </a:br>
            <a:endParaRPr lang="es-CO" sz="1400" dirty="0" smtClean="0"/>
          </a:p>
          <a:p>
            <a:endParaRPr lang="es-ES" sz="1400" dirty="0"/>
          </a:p>
        </p:txBody>
      </p:sp>
      <p:sp>
        <p:nvSpPr>
          <p:cNvPr id="2" name="1 Título"/>
          <p:cNvSpPr>
            <a:spLocks noGrp="1"/>
          </p:cNvSpPr>
          <p:nvPr>
            <p:ph type="title"/>
          </p:nvPr>
        </p:nvSpPr>
        <p:spPr>
          <a:xfrm>
            <a:off x="1285852" y="142852"/>
            <a:ext cx="6286544" cy="1143000"/>
          </a:xfrm>
        </p:spPr>
        <p:txBody>
          <a:bodyPr/>
          <a:lstStyle/>
          <a:p>
            <a:pPr algn="ctr"/>
            <a:r>
              <a:rPr lang="es-CO" dirty="0" smtClean="0">
                <a:latin typeface="Arial" pitchFamily="34" charset="0"/>
                <a:cs typeface="Arial" pitchFamily="34" charset="0"/>
              </a:rPr>
              <a:t>MENU</a:t>
            </a:r>
            <a:r>
              <a:rPr lang="es-CO" dirty="0" smtClean="0"/>
              <a:t> PRINCIPAL</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sz="2000" dirty="0" smtClean="0"/>
              <a:t>Los fabricantes de los distintos módems solo ofrecen drivers para Windows y no dan especificaciones de como se programan, y así desarrollar versiones para Linux. Por tanto estos módems no funcionan en Linux.</a:t>
            </a:r>
          </a:p>
          <a:p>
            <a:r>
              <a:rPr lang="es-CO" sz="2000" dirty="0" smtClean="0"/>
              <a:t>Ya existen en el mercado módems PCI totalmente soportados y que son módems "de verdad". así que el tener un modem PCI no es sinónimo de problemas actualmente</a:t>
            </a:r>
          </a:p>
          <a:p>
            <a:endParaRPr lang="es-CO"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Win modem y PCI en Linux</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143768" y="5857892"/>
            <a:ext cx="928694"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CO" sz="2000" dirty="0" smtClean="0"/>
              <a:t>Hoy en día casi la totalidad de los módems internos son Plug'n'Play, lo cual significa que el sistema operativo puede, por software, decirle a la tarjeta que valores debe usar.</a:t>
            </a:r>
            <a:endParaRPr lang="es-CO" sz="2000"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Configuración puerto serie</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215206" y="5715016"/>
            <a:ext cx="857256" cy="6429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2332037"/>
            <a:ext cx="8229600" cy="4525963"/>
          </a:xfrm>
        </p:spPr>
        <p:txBody>
          <a:bodyPr>
            <a:normAutofit/>
          </a:bodyPr>
          <a:lstStyle/>
          <a:p>
            <a:r>
              <a:rPr lang="es-CO" sz="2000" dirty="0" smtClean="0"/>
              <a:t>La forma mas sencilla es usar un programa de comunicaciones y enviarle comandos al </a:t>
            </a:r>
            <a:r>
              <a:rPr lang="es-CO" sz="2000" dirty="0" smtClean="0">
                <a:latin typeface="Arial" pitchFamily="34" charset="0"/>
                <a:cs typeface="Arial" pitchFamily="34" charset="0"/>
              </a:rPr>
              <a:t>modem</a:t>
            </a:r>
            <a:r>
              <a:rPr lang="es-CO" sz="2000" dirty="0" smtClean="0"/>
              <a:t> para ver si responde. </a:t>
            </a:r>
            <a:endParaRPr lang="es-CO" sz="2000" dirty="0"/>
          </a:p>
        </p:txBody>
      </p:sp>
      <p:sp>
        <p:nvSpPr>
          <p:cNvPr id="3" name="2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Prueba de configuración de modem</a:t>
            </a:r>
            <a:endParaRPr lang="es-CO"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215206" y="5500702"/>
            <a:ext cx="928694"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1928802"/>
            <a:ext cx="8229600" cy="4525963"/>
          </a:xfrm>
        </p:spPr>
        <p:txBody>
          <a:bodyPr>
            <a:normAutofit/>
          </a:bodyPr>
          <a:lstStyle/>
          <a:p>
            <a:r>
              <a:rPr lang="es-CO" sz="2000" dirty="0" smtClean="0"/>
              <a:t>El modem debe estar correctamente instalado y su funcionamiento verificado (usando por ejemplo el programa minicom). El dispositivo asociado al modem dependerá del puerto serie al que esta conectado. </a:t>
            </a:r>
          </a:p>
          <a:p>
            <a:pPr>
              <a:buNone/>
            </a:pPr>
            <a:endParaRPr lang="es-CO" dirty="0" smtClean="0"/>
          </a:p>
        </p:txBody>
      </p:sp>
      <p:sp>
        <p:nvSpPr>
          <p:cNvPr id="3" name="2 Título"/>
          <p:cNvSpPr>
            <a:spLocks noGrp="1"/>
          </p:cNvSpPr>
          <p:nvPr>
            <p:ph type="title"/>
          </p:nvPr>
        </p:nvSpPr>
        <p:spPr/>
        <p:txBody>
          <a:bodyPr>
            <a:normAutofit fontScale="90000"/>
          </a:bodyPr>
          <a:lstStyle/>
          <a:p>
            <a:r>
              <a:rPr lang="es-CO" dirty="0" smtClean="0"/>
              <a:t/>
            </a:r>
            <a:br>
              <a:rPr lang="es-CO" dirty="0" smtClean="0"/>
            </a:br>
            <a:r>
              <a:rPr lang="es-CO" sz="4000" dirty="0" smtClean="0">
                <a:solidFill>
                  <a:schemeClr val="tx1"/>
                </a:solidFill>
                <a:effectLst/>
                <a:latin typeface="Arial" pitchFamily="34" charset="0"/>
                <a:cs typeface="Arial" pitchFamily="34" charset="0"/>
              </a:rPr>
              <a:t>Como conecto a internet con KDE-kppp</a:t>
            </a:r>
            <a:endParaRPr lang="es-CO" dirty="0">
              <a:solidFill>
                <a:schemeClr val="tx1"/>
              </a:solidFill>
              <a:latin typeface="Arial" pitchFamily="34" charset="0"/>
              <a:cs typeface="Arial" pitchFamily="34" charset="0"/>
            </a:endParaRPr>
          </a:p>
        </p:txBody>
      </p:sp>
      <p:sp>
        <p:nvSpPr>
          <p:cNvPr id="4" name="3 Flecha izquierda">
            <a:hlinkClick r:id="rId2" action="ppaction://hlinksldjump"/>
          </p:cNvPr>
          <p:cNvSpPr/>
          <p:nvPr/>
        </p:nvSpPr>
        <p:spPr>
          <a:xfrm>
            <a:off x="7072330" y="5572140"/>
            <a:ext cx="928694"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2332037"/>
            <a:ext cx="8229600" cy="4525963"/>
          </a:xfrm>
        </p:spPr>
        <p:txBody>
          <a:bodyPr/>
          <a:lstStyle/>
          <a:p>
            <a:r>
              <a:rPr lang="es-CO" sz="2000" dirty="0" smtClean="0"/>
              <a:t>Esto puede deberse a muchas causas: </a:t>
            </a:r>
          </a:p>
          <a:p>
            <a:pPr>
              <a:buNone/>
            </a:pPr>
            <a:endParaRPr lang="es-CO" sz="2000" dirty="0" smtClean="0"/>
          </a:p>
          <a:p>
            <a:r>
              <a:rPr lang="es-CO" sz="2000" dirty="0" smtClean="0"/>
              <a:t>Deberás verificar la configuración del modem y del puerto serie. Sigue la descripción que se da en la sección correspondiente de la FAQ. </a:t>
            </a:r>
          </a:p>
          <a:p>
            <a:pPr>
              <a:buNone/>
            </a:pPr>
            <a:endParaRPr lang="es-CO" dirty="0"/>
          </a:p>
        </p:txBody>
      </p:sp>
      <p:sp>
        <p:nvSpPr>
          <p:cNvPr id="3" name="2 Título"/>
          <p:cNvSpPr>
            <a:spLocks noGrp="1"/>
          </p:cNvSpPr>
          <p:nvPr>
            <p:ph type="title"/>
          </p:nvPr>
        </p:nvSpPr>
        <p:spPr>
          <a:xfrm>
            <a:off x="500034" y="857232"/>
            <a:ext cx="8229600" cy="1143000"/>
          </a:xfrm>
        </p:spPr>
        <p:txBody>
          <a:bodyPr>
            <a:normAutofit fontScale="90000"/>
          </a:bodyPr>
          <a:lstStyle/>
          <a:p>
            <a:r>
              <a:rPr lang="es-CO" b="0" dirty="0" smtClean="0">
                <a:effectLst/>
              </a:rPr>
              <a:t> </a:t>
            </a:r>
            <a:r>
              <a:rPr lang="es-CO" sz="4000" dirty="0" smtClean="0">
                <a:solidFill>
                  <a:schemeClr val="tx1"/>
                </a:solidFill>
                <a:effectLst/>
                <a:latin typeface="Arial" pitchFamily="34" charset="0"/>
                <a:cs typeface="Arial" pitchFamily="34" charset="0"/>
              </a:rPr>
              <a:t>Internet  va mucho más lento con        Linux que con Windows.</a:t>
            </a:r>
            <a:r>
              <a:rPr lang="es-CO" dirty="0" smtClean="0"/>
              <a:t/>
            </a:r>
            <a:br>
              <a:rPr lang="es-CO" dirty="0" smtClean="0"/>
            </a:br>
            <a:endParaRPr lang="es-CO" dirty="0"/>
          </a:p>
        </p:txBody>
      </p:sp>
      <p:sp>
        <p:nvSpPr>
          <p:cNvPr id="4" name="3 Flecha izquierda">
            <a:hlinkClick r:id="rId2" action="ppaction://hlinksldjump"/>
          </p:cNvPr>
          <p:cNvSpPr/>
          <p:nvPr/>
        </p:nvSpPr>
        <p:spPr>
          <a:xfrm>
            <a:off x="6858016" y="5500702"/>
            <a:ext cx="1143008" cy="6429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endParaRPr lang="es-CO" dirty="0" smtClean="0"/>
          </a:p>
          <a:p>
            <a:r>
              <a:rPr lang="es-CO" sz="2000" dirty="0" smtClean="0"/>
              <a:t>sería usando el programa </a:t>
            </a:r>
            <a:r>
              <a:rPr lang="es-CO" sz="2000" b="1" dirty="0" smtClean="0"/>
              <a:t>sudo</a:t>
            </a:r>
            <a:r>
              <a:rPr lang="es-CO" sz="2000" dirty="0" smtClean="0"/>
              <a:t> el cual permite ejecutar como usuario algunos programas que sólo podrían funcionar como root. Esto supondría que cada vez que uno quisiera conectarse a internet debería introducir un password, lo cual es útil en caso de que otros tuvieran acceso a nuestro ordenador.</a:t>
            </a:r>
            <a:endParaRPr lang="es-CO" sz="2000" dirty="0"/>
          </a:p>
        </p:txBody>
      </p:sp>
      <p:sp>
        <p:nvSpPr>
          <p:cNvPr id="3" name="2 Título"/>
          <p:cNvSpPr>
            <a:spLocks noGrp="1"/>
          </p:cNvSpPr>
          <p:nvPr>
            <p:ph type="title"/>
          </p:nvPr>
        </p:nvSpPr>
        <p:spPr>
          <a:xfrm>
            <a:off x="428596" y="928670"/>
            <a:ext cx="8229600" cy="1143000"/>
          </a:xfrm>
        </p:spPr>
        <p:txBody>
          <a:bodyPr>
            <a:normAutofit fontScale="90000"/>
          </a:bodyPr>
          <a:lstStyle/>
          <a:p>
            <a:r>
              <a:rPr lang="es-CO" sz="4000" b="0" dirty="0" smtClean="0">
                <a:effectLst/>
                <a:latin typeface="Arial" pitchFamily="34" charset="0"/>
                <a:cs typeface="Arial" pitchFamily="34" charset="0"/>
              </a:rPr>
              <a:t> </a:t>
            </a:r>
            <a:r>
              <a:rPr lang="es-CO" sz="4000" dirty="0" smtClean="0">
                <a:solidFill>
                  <a:schemeClr val="tx1"/>
                </a:solidFill>
                <a:effectLst/>
                <a:latin typeface="Arial" pitchFamily="34" charset="0"/>
                <a:cs typeface="Arial" pitchFamily="34" charset="0"/>
              </a:rPr>
              <a:t>internet de root a usuario</a:t>
            </a:r>
            <a:r>
              <a:rPr lang="es-CO" dirty="0" smtClean="0">
                <a:solidFill>
                  <a:schemeClr val="tx1"/>
                </a:solidFill>
                <a:latin typeface="Arial" pitchFamily="34" charset="0"/>
                <a:cs typeface="Arial" pitchFamily="34" charset="0"/>
              </a:rPr>
              <a:t/>
            </a:r>
            <a:br>
              <a:rPr lang="es-CO" dirty="0" smtClean="0">
                <a:solidFill>
                  <a:schemeClr val="tx1"/>
                </a:solidFill>
                <a:latin typeface="Arial" pitchFamily="34" charset="0"/>
                <a:cs typeface="Arial" pitchFamily="34" charset="0"/>
              </a:rPr>
            </a:br>
            <a:endParaRPr lang="es-CO" dirty="0">
              <a:solidFill>
                <a:schemeClr val="tx1"/>
              </a:solidFill>
              <a:latin typeface="Arial" pitchFamily="34" charset="0"/>
              <a:cs typeface="Arial" pitchFamily="34" charset="0"/>
            </a:endParaRPr>
          </a:p>
        </p:txBody>
      </p:sp>
      <p:sp>
        <p:nvSpPr>
          <p:cNvPr id="4" name="3 Flecha izquierda">
            <a:hlinkClick r:id="rId2" action="ppaction://hlinksldjump"/>
          </p:cNvPr>
          <p:cNvSpPr/>
          <p:nvPr/>
        </p:nvSpPr>
        <p:spPr>
          <a:xfrm>
            <a:off x="7143768" y="5572140"/>
            <a:ext cx="928694"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Algunos comandos utilizados</a:t>
            </a:r>
            <a:endParaRPr lang="es-CO" sz="3600" dirty="0">
              <a:solidFill>
                <a:schemeClr val="tx1"/>
              </a:solidFill>
              <a:effectLst/>
              <a:latin typeface="Arial" pitchFamily="34" charset="0"/>
              <a:cs typeface="Arial" pitchFamily="34" charset="0"/>
            </a:endParaRPr>
          </a:p>
        </p:txBody>
      </p:sp>
      <p:sp>
        <p:nvSpPr>
          <p:cNvPr id="5" name="4 Marcador de contenido"/>
          <p:cNvSpPr>
            <a:spLocks noGrp="1"/>
          </p:cNvSpPr>
          <p:nvPr>
            <p:ph sz="quarter" idx="2"/>
          </p:nvPr>
        </p:nvSpPr>
        <p:spPr>
          <a:xfrm>
            <a:off x="457200" y="1444294"/>
            <a:ext cx="4040188" cy="4770788"/>
          </a:xfrm>
        </p:spPr>
        <p:txBody>
          <a:bodyPr>
            <a:normAutofit fontScale="25000" lnSpcReduction="20000"/>
          </a:bodyPr>
          <a:lstStyle/>
          <a:p>
            <a:r>
              <a:rPr lang="es-CO" sz="4800" dirty="0" smtClean="0"/>
              <a:t>hostname: Devuelve el nombre de la maquina. </a:t>
            </a:r>
          </a:p>
          <a:p>
            <a:r>
              <a:rPr lang="es-CO" sz="4800" dirty="0" smtClean="0"/>
              <a:t>uptime: Devuelve la cantidad de tiempo trascurrido desde la ultima vez que se arranco el sistema, la cantidad de usuarios trabajando en el sistema y el load average (carga del sistema). </a:t>
            </a:r>
          </a:p>
          <a:p>
            <a:r>
              <a:rPr lang="es-CO" sz="4800" dirty="0" smtClean="0"/>
              <a:t>uname -a: Informacion sobre el sistema operativo de la maquina. </a:t>
            </a:r>
          </a:p>
          <a:p>
            <a:r>
              <a:rPr lang="es-CO" sz="4800" dirty="0" smtClean="0"/>
              <a:t>dmesg|more: Imprime el "ring buffer" del kernel. </a:t>
            </a:r>
          </a:p>
          <a:p>
            <a:r>
              <a:rPr lang="es-CO" sz="4800" dirty="0" smtClean="0"/>
              <a:t>free -tm: Informacion sobre la cantidad de memoria disponible y usada. </a:t>
            </a:r>
          </a:p>
          <a:p>
            <a:r>
              <a:rPr lang="es-CO" sz="4800" dirty="0" smtClean="0"/>
              <a:t>df -h: Informacion sobre todo los dispositivos montados en la maquina. </a:t>
            </a:r>
          </a:p>
          <a:p>
            <a:r>
              <a:rPr lang="es-CO" sz="4800" dirty="0" smtClean="0"/>
              <a:t>du -bh /|more: Informacion sobre el espacio ocupado por cada subdirectorio, comenzando en el directorio raiz /. </a:t>
            </a:r>
          </a:p>
          <a:p>
            <a:r>
              <a:rPr lang="es-CO" sz="4800" dirty="0" smtClean="0"/>
              <a:t>ps: Informacion sobre los procesos del actual usuario, que se estan ejecutando. </a:t>
            </a:r>
          </a:p>
          <a:p>
            <a:r>
              <a:rPr lang="es-CO" sz="4800" dirty="0" smtClean="0"/>
              <a:t>ps axu: Informacion sobre todos los procesos que se estan ejecutando en la maquina. </a:t>
            </a:r>
          </a:p>
          <a:p>
            <a:r>
              <a:rPr lang="es-CO" sz="4800" dirty="0" smtClean="0"/>
              <a:t>top: Informacion sobre el uso de cpu y memoria de los procesos del sistema. </a:t>
            </a:r>
          </a:p>
          <a:p>
            <a:r>
              <a:rPr lang="es-CO" sz="4800" dirty="0" smtClean="0"/>
              <a:t>cat /proc/cpuinfo: Informacion sobre el microprocesador. </a:t>
            </a:r>
          </a:p>
          <a:p>
            <a:r>
              <a:rPr lang="es-CO" sz="4800" dirty="0" smtClean="0"/>
              <a:t>cat /proc/interrupts: Informacion sobre las interrupciones en uso. </a:t>
            </a:r>
          </a:p>
          <a:p>
            <a:endParaRPr lang="es-CO" dirty="0"/>
          </a:p>
        </p:txBody>
      </p:sp>
      <p:sp>
        <p:nvSpPr>
          <p:cNvPr id="6" name="5 Marcador de contenido"/>
          <p:cNvSpPr>
            <a:spLocks noGrp="1"/>
          </p:cNvSpPr>
          <p:nvPr>
            <p:ph sz="quarter" idx="4"/>
          </p:nvPr>
        </p:nvSpPr>
        <p:spPr/>
        <p:txBody>
          <a:bodyPr>
            <a:normAutofit fontScale="25000" lnSpcReduction="20000"/>
          </a:bodyPr>
          <a:lstStyle/>
          <a:p>
            <a:r>
              <a:rPr lang="es-CO" sz="4800" dirty="0" smtClean="0"/>
              <a:t>Administracion </a:t>
            </a:r>
          </a:p>
          <a:p>
            <a:r>
              <a:rPr lang="es-CO" sz="4800" dirty="0" smtClean="0"/>
              <a:t>su: Te conviertes en administrador(root) despues de introducir la clave de acceso. Ideal para realizar alguna tarea de administracion sin necesidad de salir del sistema y entrar de nuevo como root. </a:t>
            </a:r>
          </a:p>
          <a:p>
            <a:r>
              <a:rPr lang="es-CO" sz="4800" dirty="0" smtClean="0"/>
              <a:t>/usr/sbin/adduser </a:t>
            </a:r>
            <a:r>
              <a:rPr lang="es-CO" sz="4800" i="1" dirty="0" smtClean="0"/>
              <a:t>usuario</a:t>
            </a:r>
            <a:r>
              <a:rPr lang="es-CO" sz="4800" dirty="0" smtClean="0"/>
              <a:t>: Registra y crea una cuenta de usuario. </a:t>
            </a:r>
          </a:p>
          <a:p>
            <a:r>
              <a:rPr lang="es-CO" sz="4800" dirty="0" smtClean="0"/>
              <a:t>/usr/sbin/userdel </a:t>
            </a:r>
            <a:r>
              <a:rPr lang="es-CO" sz="4800" i="1" dirty="0" smtClean="0"/>
              <a:t>usuario</a:t>
            </a:r>
            <a:r>
              <a:rPr lang="es-CO" sz="4800" dirty="0" smtClean="0"/>
              <a:t>: Borra la cuenta de usuario </a:t>
            </a:r>
            <a:r>
              <a:rPr lang="es-CO" sz="4800" i="1" dirty="0" smtClean="0"/>
              <a:t>usuario</a:t>
            </a:r>
            <a:r>
              <a:rPr lang="es-CO" sz="4800" dirty="0" smtClean="0"/>
              <a:t>. </a:t>
            </a:r>
          </a:p>
          <a:p>
            <a:r>
              <a:rPr lang="es-CO" sz="4800" dirty="0" smtClean="0"/>
              <a:t>passwd: Cambia la clave de acceso para el usuario actual. Root puede cambiar la clave de cualquier usuario passwd </a:t>
            </a:r>
            <a:r>
              <a:rPr lang="es-CO" sz="4800" i="1" dirty="0" smtClean="0"/>
              <a:t>usuario</a:t>
            </a:r>
            <a:r>
              <a:rPr lang="es-CO" sz="4800" dirty="0" smtClean="0"/>
              <a:t> </a:t>
            </a:r>
          </a:p>
          <a:p>
            <a:r>
              <a:rPr lang="es-CO" sz="4800" dirty="0" smtClean="0"/>
              <a:t>/usr/sbin/groupadd </a:t>
            </a:r>
            <a:r>
              <a:rPr lang="es-CO" sz="4800" i="1" dirty="0" smtClean="0"/>
              <a:t>grupo</a:t>
            </a:r>
            <a:r>
              <a:rPr lang="es-CO" sz="4800" dirty="0" smtClean="0"/>
              <a:t>: Crea un nuevo grupo. </a:t>
            </a:r>
          </a:p>
          <a:p>
            <a:r>
              <a:rPr lang="es-CO" sz="4800" dirty="0" smtClean="0"/>
              <a:t>/usr/sbin/groupdel </a:t>
            </a:r>
            <a:r>
              <a:rPr lang="es-CO" sz="4800" i="1" dirty="0" smtClean="0"/>
              <a:t>grupo</a:t>
            </a:r>
            <a:r>
              <a:rPr lang="es-CO" sz="4800" dirty="0" smtClean="0"/>
              <a:t>: Borra un grupo. </a:t>
            </a:r>
          </a:p>
          <a:p>
            <a:r>
              <a:rPr lang="es-CO" sz="4800" dirty="0" smtClean="0"/>
              <a:t>more /etc/passwd: Muestra el fichero de claves del sistema. (Si no se usa shadow password) </a:t>
            </a:r>
          </a:p>
          <a:p>
            <a:r>
              <a:rPr lang="es-CO" sz="4800" dirty="0" smtClean="0"/>
              <a:t>more /etc/group: Muestra los grupos registrados en el sistema. </a:t>
            </a:r>
          </a:p>
          <a:p>
            <a:r>
              <a:rPr lang="es-CO" sz="4800" dirty="0" smtClean="0"/>
              <a:t>chmod </a:t>
            </a:r>
            <a:r>
              <a:rPr lang="es-CO" sz="4800" i="1" dirty="0" smtClean="0"/>
              <a:t>permisos fichero/directorio</a:t>
            </a:r>
            <a:r>
              <a:rPr lang="es-CO" sz="4800" dirty="0" smtClean="0"/>
              <a:t>: Cambia los permisos de ficheros/directorios </a:t>
            </a:r>
          </a:p>
          <a:p>
            <a:r>
              <a:rPr lang="es-CO" sz="4800" dirty="0" smtClean="0"/>
              <a:t>cp </a:t>
            </a:r>
            <a:r>
              <a:rPr lang="es-CO" sz="4800" i="1" dirty="0" smtClean="0"/>
              <a:t>fichero1 fichero2</a:t>
            </a:r>
            <a:r>
              <a:rPr lang="es-CO" sz="4800" dirty="0" smtClean="0"/>
              <a:t>: Copia fichero1 como fichero2 </a:t>
            </a:r>
          </a:p>
          <a:p>
            <a:r>
              <a:rPr lang="es-CO" sz="4800" dirty="0" smtClean="0"/>
              <a:t>rm </a:t>
            </a:r>
            <a:r>
              <a:rPr lang="es-CO" sz="4800" i="1" dirty="0" smtClean="0"/>
              <a:t>fichero</a:t>
            </a:r>
            <a:r>
              <a:rPr lang="es-CO" sz="4800" dirty="0" smtClean="0"/>
              <a:t>: Borra fichero </a:t>
            </a:r>
          </a:p>
          <a:p>
            <a:r>
              <a:rPr lang="es-CO" sz="4800" dirty="0" smtClean="0"/>
              <a:t>rm -R </a:t>
            </a:r>
            <a:r>
              <a:rPr lang="es-CO" sz="4800" i="1" dirty="0" smtClean="0"/>
              <a:t>directorio</a:t>
            </a:r>
            <a:r>
              <a:rPr lang="es-CO" sz="4800" dirty="0" smtClean="0"/>
              <a:t>: Borra el contenido completo (ficheros/subdirectorios) de directorio </a:t>
            </a:r>
          </a:p>
          <a:p>
            <a:r>
              <a:rPr lang="es-CO" sz="4800" dirty="0" smtClean="0"/>
              <a:t>mv </a:t>
            </a:r>
            <a:r>
              <a:rPr lang="es-CO" sz="4800" i="1" dirty="0" smtClean="0"/>
              <a:t>fichero1 fichero2</a:t>
            </a:r>
            <a:r>
              <a:rPr lang="es-CO" sz="4800" dirty="0" smtClean="0"/>
              <a:t>: Cambia el nombre de fichero1 a fichero2 </a:t>
            </a:r>
          </a:p>
          <a:p>
            <a:endParaRPr lang="es-CO" sz="4800" dirty="0" smtClean="0"/>
          </a:p>
          <a:p>
            <a:endParaRPr lang="es-CO" sz="4800" dirty="0" smtClean="0"/>
          </a:p>
        </p:txBody>
      </p:sp>
      <p:sp>
        <p:nvSpPr>
          <p:cNvPr id="7" name="6 Flecha izquierda">
            <a:hlinkClick r:id="rId2" action="ppaction://hlinksldjump"/>
          </p:cNvPr>
          <p:cNvSpPr/>
          <p:nvPr/>
        </p:nvSpPr>
        <p:spPr>
          <a:xfrm>
            <a:off x="7715272" y="6143644"/>
            <a:ext cx="857256"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57158" y="857232"/>
            <a:ext cx="8229600" cy="1143000"/>
          </a:xfrm>
        </p:spPr>
        <p:txBody>
          <a:bodyPr>
            <a:normAutofit/>
          </a:bodyPr>
          <a:lstStyle/>
          <a:p>
            <a:pPr algn="ctr"/>
            <a:r>
              <a:rPr lang="es-CO" sz="6600" dirty="0" smtClean="0">
                <a:solidFill>
                  <a:schemeClr val="tx1"/>
                </a:solidFill>
                <a:effectLst/>
                <a:latin typeface="Arial" pitchFamily="34" charset="0"/>
                <a:cs typeface="Arial" pitchFamily="34" charset="0"/>
              </a:rPr>
              <a:t>FIN</a:t>
            </a:r>
            <a:endParaRPr lang="es-CO" sz="6600" dirty="0">
              <a:solidFill>
                <a:schemeClr val="tx1"/>
              </a:solidFill>
              <a:effectLst/>
              <a:latin typeface="Arial" pitchFamily="34" charset="0"/>
              <a:cs typeface="Arial" pitchFamily="34" charset="0"/>
            </a:endParaRPr>
          </a:p>
        </p:txBody>
      </p:sp>
      <p:pic>
        <p:nvPicPr>
          <p:cNvPr id="6" name="5 Marcador de contenido" descr="tux_soaring_md_wht.gif (14422 bytes)">
            <a:hlinkClick r:id="rId2" action="ppaction://hlinksldjump"/>
          </p:cNvPr>
          <p:cNvPicPr>
            <a:picLocks noGrp="1"/>
          </p:cNvPicPr>
          <p:nvPr>
            <p:ph idx="1"/>
          </p:nvPr>
        </p:nvPicPr>
        <p:blipFill>
          <a:blip r:embed="rId3"/>
          <a:srcRect/>
          <a:stretch>
            <a:fillRect/>
          </a:stretch>
        </p:blipFill>
        <p:spPr bwMode="auto">
          <a:xfrm>
            <a:off x="2500298" y="2786058"/>
            <a:ext cx="2928954" cy="28725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600201"/>
            <a:ext cx="8258204" cy="1971675"/>
          </a:xfrm>
        </p:spPr>
        <p:txBody>
          <a:bodyPr>
            <a:noAutofit/>
          </a:bodyPr>
          <a:lstStyle/>
          <a:p>
            <a:r>
              <a:rPr lang="es-ES" sz="2000" dirty="0" smtClean="0">
                <a:latin typeface="Arial" pitchFamily="34" charset="0"/>
                <a:cs typeface="Arial" pitchFamily="34" charset="0"/>
              </a:rPr>
              <a:t>Es una distribución </a:t>
            </a:r>
            <a:r>
              <a:rPr lang="es-ES" sz="2000" u="sng" dirty="0" smtClean="0">
                <a:latin typeface="Arial" pitchFamily="34" charset="0"/>
                <a:cs typeface="Arial" pitchFamily="34" charset="0"/>
              </a:rPr>
              <a:t>Linux</a:t>
            </a:r>
            <a:r>
              <a:rPr lang="es-ES" sz="2000" dirty="0" smtClean="0">
                <a:latin typeface="Arial" pitchFamily="34" charset="0"/>
                <a:cs typeface="Arial" pitchFamily="34" charset="0"/>
              </a:rPr>
              <a:t> basada en Debían</a:t>
            </a:r>
            <a:r>
              <a:rPr lang="es-ES" sz="2000" u="sng" dirty="0" smtClean="0">
                <a:latin typeface="Arial" pitchFamily="34" charset="0"/>
                <a:cs typeface="Arial" pitchFamily="34" charset="0"/>
              </a:rPr>
              <a:t> GNU/Linux  </a:t>
            </a:r>
            <a:r>
              <a:rPr lang="es-ES" sz="2000" dirty="0" smtClean="0">
                <a:latin typeface="Arial" pitchFamily="34" charset="0"/>
                <a:cs typeface="Arial" pitchFamily="34" charset="0"/>
              </a:rPr>
              <a:t>que proporciona un sistema operativo actualizado y estable para el usuario medio, con un fuerte enfoque en la facilidad de uso y de instalación del sistema. Al igual que otras distribuciones se compone de múltiples paquetes de </a:t>
            </a:r>
            <a:r>
              <a:rPr lang="es-ES" sz="2000" u="sng" dirty="0" smtClean="0">
                <a:latin typeface="Arial" pitchFamily="34" charset="0"/>
                <a:cs typeface="Arial" pitchFamily="34" charset="0"/>
              </a:rPr>
              <a:t>software</a:t>
            </a:r>
            <a:endParaRPr lang="es-ES" sz="2000" u="sng" dirty="0" smtClean="0"/>
          </a:p>
          <a:p>
            <a:r>
              <a:rPr lang="es-ES" sz="2000" dirty="0" smtClean="0">
                <a:latin typeface="Arial" pitchFamily="34" charset="0"/>
                <a:cs typeface="Arial" pitchFamily="34" charset="0"/>
              </a:rPr>
              <a:t>REQ: Un procesador Intel o AMD a 1 Ghz</a:t>
            </a:r>
          </a:p>
          <a:p>
            <a:pPr>
              <a:buNone/>
            </a:pPr>
            <a:r>
              <a:rPr lang="es-ES" sz="2000" dirty="0" smtClean="0">
                <a:latin typeface="Arial" pitchFamily="34" charset="0"/>
                <a:cs typeface="Arial" pitchFamily="34" charset="0"/>
              </a:rPr>
              <a:t>     Memoria RAM de 512 MB (DDR, DDR2, DDR3, SODIMM, SIMM,)</a:t>
            </a:r>
          </a:p>
          <a:p>
            <a:pPr>
              <a:buNone/>
            </a:pPr>
            <a:r>
              <a:rPr lang="es-ES" sz="2000" dirty="0" smtClean="0">
                <a:latin typeface="Arial" pitchFamily="34" charset="0"/>
                <a:cs typeface="Arial" pitchFamily="34" charset="0"/>
              </a:rPr>
              <a:t>     Tarjeta gráfica de 16 Mb: sirve una sencilla tarjeta SVGA, y mejor si cuenta con aceleración gráfica 3D compatible con OpenGL. Si decides trabajar con aplicaciones de edición de imagen y fotografía, o procesar vídeo, necesitarás una tarjeta gráfica de calidad.</a:t>
            </a:r>
          </a:p>
          <a:p>
            <a:pPr>
              <a:buNone/>
            </a:pPr>
            <a:r>
              <a:rPr lang="es-ES" sz="2000" dirty="0" smtClean="0">
                <a:latin typeface="Arial" pitchFamily="34" charset="0"/>
                <a:cs typeface="Arial" pitchFamily="34" charset="0"/>
              </a:rPr>
              <a:t>     Disco duro de 20 GB: el sistema apenas usa 5 GB en la instalación.</a:t>
            </a:r>
          </a:p>
          <a:p>
            <a:endParaRPr lang="es-ES" sz="2200" u="sng" dirty="0"/>
          </a:p>
        </p:txBody>
      </p:sp>
      <p:sp>
        <p:nvSpPr>
          <p:cNvPr id="2" name="1 Título"/>
          <p:cNvSpPr>
            <a:spLocks noGrp="1"/>
          </p:cNvSpPr>
          <p:nvPr>
            <p:ph type="title"/>
          </p:nvPr>
        </p:nvSpPr>
        <p:spPr>
          <a:xfrm>
            <a:off x="357158" y="214290"/>
            <a:ext cx="8229600" cy="1143000"/>
          </a:xfrm>
        </p:spPr>
        <p:txBody>
          <a:bodyPr>
            <a:normAutofit/>
          </a:bodyPr>
          <a:lstStyle/>
          <a:p>
            <a:r>
              <a:rPr lang="es-CO" sz="3600" dirty="0" smtClean="0">
                <a:solidFill>
                  <a:schemeClr val="tx1"/>
                </a:solidFill>
                <a:effectLst/>
                <a:latin typeface="Arial" pitchFamily="34" charset="0"/>
                <a:cs typeface="Arial" pitchFamily="34" charset="0"/>
              </a:rPr>
              <a:t>Def</a:t>
            </a:r>
            <a:r>
              <a:rPr lang="es-CO" sz="3600" dirty="0" smtClean="0">
                <a:solidFill>
                  <a:schemeClr val="tx1"/>
                </a:solidFill>
                <a:latin typeface="Arial" pitchFamily="34" charset="0"/>
                <a:cs typeface="Arial" pitchFamily="34" charset="0"/>
              </a:rPr>
              <a:t> y req</a:t>
            </a:r>
            <a:endParaRPr lang="es-ES" sz="3600" dirty="0">
              <a:solidFill>
                <a:schemeClr val="tx1"/>
              </a:solidFill>
              <a:latin typeface="Arial" pitchFamily="34" charset="0"/>
              <a:cs typeface="Arial" pitchFamily="34" charset="0"/>
            </a:endParaRPr>
          </a:p>
        </p:txBody>
      </p:sp>
      <p:sp>
        <p:nvSpPr>
          <p:cNvPr id="4" name="3 Flecha izquierda">
            <a:hlinkClick r:id="rId2" action="ppaction://hlinksldjump"/>
          </p:cNvPr>
          <p:cNvSpPr/>
          <p:nvPr/>
        </p:nvSpPr>
        <p:spPr>
          <a:xfrm>
            <a:off x="7643834" y="6143644"/>
            <a:ext cx="928694"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CO" sz="2000" dirty="0" smtClean="0"/>
              <a:t>Este tipo de software la podemos  encontrar  gratis ya que  es una licencia freeware. </a:t>
            </a:r>
          </a:p>
          <a:p>
            <a:r>
              <a:rPr lang="es-ES" sz="2000" b="1" dirty="0" smtClean="0"/>
              <a:t>Ubuntu</a:t>
            </a:r>
            <a:r>
              <a:rPr lang="es-ES" sz="2000" dirty="0" smtClean="0"/>
              <a:t> es una distribución GNU/Linux que ofrece un sistema operativo predominantemente enfocado a ordenadores </a:t>
            </a:r>
            <a:endParaRPr lang="es-CO" sz="2000" dirty="0" smtClean="0"/>
          </a:p>
          <a:p>
            <a:endParaRPr lang="es-ES" sz="2000" dirty="0"/>
          </a:p>
        </p:txBody>
      </p:sp>
      <p:sp>
        <p:nvSpPr>
          <p:cNvPr id="2" name="1 Título"/>
          <p:cNvSpPr>
            <a:spLocks noGrp="1"/>
          </p:cNvSpPr>
          <p:nvPr>
            <p:ph type="title"/>
          </p:nvPr>
        </p:nvSpPr>
        <p:spPr/>
        <p:txBody>
          <a:bodyPr>
            <a:normAutofit/>
          </a:bodyPr>
          <a:lstStyle/>
          <a:p>
            <a:r>
              <a:rPr lang="es-CO" sz="3600" dirty="0" smtClean="0">
                <a:solidFill>
                  <a:schemeClr val="tx1"/>
                </a:solidFill>
                <a:effectLst/>
                <a:latin typeface="Arial" pitchFamily="34" charset="0"/>
                <a:cs typeface="Arial" pitchFamily="34" charset="0"/>
              </a:rPr>
              <a:t>Acceso y distribución </a:t>
            </a:r>
            <a:endParaRPr lang="es-ES" sz="3600" dirty="0">
              <a:solidFill>
                <a:schemeClr val="tx1"/>
              </a:solidFill>
              <a:effectLst/>
              <a:latin typeface="Arial" pitchFamily="34" charset="0"/>
              <a:cs typeface="Arial" pitchFamily="34" charset="0"/>
            </a:endParaRPr>
          </a:p>
        </p:txBody>
      </p:sp>
      <p:sp>
        <p:nvSpPr>
          <p:cNvPr id="4" name="3 Flecha izquierda">
            <a:hlinkClick r:id="rId2" action="ppaction://hlinksldjump"/>
          </p:cNvPr>
          <p:cNvSpPr/>
          <p:nvPr/>
        </p:nvSpPr>
        <p:spPr>
          <a:xfrm>
            <a:off x="7143768" y="5857892"/>
            <a:ext cx="1285884" cy="7143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1571612"/>
            <a:ext cx="8229600" cy="4525963"/>
          </a:xfrm>
        </p:spPr>
        <p:txBody>
          <a:bodyPr>
            <a:normAutofit/>
          </a:bodyPr>
          <a:lstStyle/>
          <a:p>
            <a:r>
              <a:rPr lang="es-ES" sz="2000" dirty="0" smtClean="0">
                <a:latin typeface="Arial" pitchFamily="34" charset="0"/>
                <a:cs typeface="Arial" pitchFamily="34" charset="0"/>
              </a:rPr>
              <a:t>Bueno primero que nada no puedes instalar Linux y Windows en la misma partición, o por lo que si se puedes hacer es instalarlos en el mismo disco duro en particiones separadas. Para hacerlo instala primero Windows en una partición primaria (deja espacio no particionado en el disco duro para Linux), luego que lo tengas instalado metes el CD de instalación de Linux y ahí le pones que use el mayor espacio libre continuo disponible (se instala en el espacio que no se particiono).</a:t>
            </a:r>
            <a:endParaRPr lang="es-ES" sz="2000" dirty="0">
              <a:latin typeface="Arial" pitchFamily="34" charset="0"/>
              <a:cs typeface="Arial" pitchFamily="34" charset="0"/>
            </a:endParaRPr>
          </a:p>
        </p:txBody>
      </p:sp>
      <p:sp>
        <p:nvSpPr>
          <p:cNvPr id="4" name="3 Flecha izquierda">
            <a:hlinkClick r:id="rId2" action="ppaction://hlinksldjump"/>
          </p:cNvPr>
          <p:cNvSpPr/>
          <p:nvPr/>
        </p:nvSpPr>
        <p:spPr>
          <a:xfrm>
            <a:off x="7500958" y="5857892"/>
            <a:ext cx="1000132"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4 Rectángulo"/>
          <p:cNvSpPr/>
          <p:nvPr/>
        </p:nvSpPr>
        <p:spPr>
          <a:xfrm>
            <a:off x="1500166" y="642918"/>
            <a:ext cx="5622052" cy="646331"/>
          </a:xfrm>
          <a:prstGeom prst="rect">
            <a:avLst/>
          </a:prstGeom>
        </p:spPr>
        <p:txBody>
          <a:bodyPr wrap="none">
            <a:spAutoFit/>
          </a:bodyPr>
          <a:lstStyle/>
          <a:p>
            <a:r>
              <a:rPr lang="es-CO" sz="3600" b="1" dirty="0" smtClean="0">
                <a:latin typeface="Arial" pitchFamily="34" charset="0"/>
                <a:cs typeface="Arial" pitchFamily="34" charset="0"/>
              </a:rPr>
              <a:t>Dos sistemas operativos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28596" y="1428736"/>
            <a:ext cx="8229600" cy="4525963"/>
          </a:xfrm>
        </p:spPr>
        <p:txBody>
          <a:bodyPr>
            <a:normAutofit/>
          </a:bodyPr>
          <a:lstStyle/>
          <a:p>
            <a:r>
              <a:rPr lang="es-ES" sz="2000" dirty="0" smtClean="0"/>
              <a:t>Como primera afirmación, podemos decir que no, tus programas para Windows no funcionaran en Linux. Windows y Linux/Unix no son compatibles.</a:t>
            </a:r>
          </a:p>
          <a:p>
            <a:r>
              <a:rPr lang="es-ES" sz="2000" dirty="0" smtClean="0"/>
              <a:t>Como segunda afirmación, podemos decir que en algunos casos es posible ejecutar programas para Windows en Linux, si hacemos uso de un emulador de Windows para Linux. </a:t>
            </a:r>
          </a:p>
          <a:p>
            <a:pPr>
              <a:buNone/>
            </a:pPr>
            <a:endParaRPr lang="es-ES" dirty="0"/>
          </a:p>
        </p:txBody>
      </p:sp>
      <p:sp>
        <p:nvSpPr>
          <p:cNvPr id="4" name="3 Flecha izquierda">
            <a:hlinkClick r:id="rId2" action="ppaction://hlinksldjump"/>
          </p:cNvPr>
          <p:cNvSpPr/>
          <p:nvPr/>
        </p:nvSpPr>
        <p:spPr>
          <a:xfrm>
            <a:off x="7429520" y="5643578"/>
            <a:ext cx="1357322" cy="6429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4 Rectángulo"/>
          <p:cNvSpPr/>
          <p:nvPr/>
        </p:nvSpPr>
        <p:spPr>
          <a:xfrm>
            <a:off x="1071538" y="428604"/>
            <a:ext cx="7340471" cy="646331"/>
          </a:xfrm>
          <a:prstGeom prst="rect">
            <a:avLst/>
          </a:prstGeom>
        </p:spPr>
        <p:txBody>
          <a:bodyPr wrap="none">
            <a:spAutoFit/>
          </a:bodyPr>
          <a:lstStyle/>
          <a:p>
            <a:r>
              <a:rPr lang="es-CO" sz="3600" b="1" dirty="0" smtClean="0">
                <a:latin typeface="Arial" pitchFamily="34" charset="0"/>
                <a:cs typeface="Arial" pitchFamily="34" charset="0"/>
              </a:rPr>
              <a:t>Progr/juegos para wind en Linux</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S" sz="2000" dirty="0" smtClean="0"/>
              <a:t>Linux se puede instalar en cualquier disco que tengas en tu sistema y en cualquier partición del disco duro </a:t>
            </a:r>
            <a:endParaRPr lang="es-ES" sz="2000" dirty="0"/>
          </a:p>
        </p:txBody>
      </p:sp>
      <p:sp>
        <p:nvSpPr>
          <p:cNvPr id="4" name="3 Flecha izquierda">
            <a:hlinkClick r:id="rId2" action="ppaction://hlinksldjump"/>
          </p:cNvPr>
          <p:cNvSpPr/>
          <p:nvPr/>
        </p:nvSpPr>
        <p:spPr>
          <a:xfrm>
            <a:off x="7358082" y="5643578"/>
            <a:ext cx="1071570"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4 Rectángulo"/>
          <p:cNvSpPr/>
          <p:nvPr/>
        </p:nvSpPr>
        <p:spPr>
          <a:xfrm>
            <a:off x="1071538" y="642918"/>
            <a:ext cx="4596130" cy="646331"/>
          </a:xfrm>
          <a:prstGeom prst="rect">
            <a:avLst/>
          </a:prstGeom>
        </p:spPr>
        <p:txBody>
          <a:bodyPr wrap="none">
            <a:spAutoFit/>
          </a:bodyPr>
          <a:lstStyle/>
          <a:p>
            <a:r>
              <a:rPr lang="es-CO" sz="3600" b="1" dirty="0" smtClean="0">
                <a:latin typeface="Arial" pitchFamily="34" charset="0"/>
                <a:cs typeface="Arial" pitchFamily="34" charset="0"/>
              </a:rPr>
              <a:t>Donde instalo Linux</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S" sz="2000" dirty="0" smtClean="0"/>
              <a:t>particional un disco, dividimos el disco en varias particiones independientes unas de otras, creando la ilusión de que tenemos diferentes discos, cuando en realidad lo que tenemos es un solo disco físico dividido en partes. </a:t>
            </a:r>
          </a:p>
          <a:p>
            <a:endParaRPr lang="es-CO" sz="2000" dirty="0" smtClean="0"/>
          </a:p>
          <a:p>
            <a:pPr>
              <a:buNone/>
            </a:pPr>
            <a:endParaRPr lang="es-ES" sz="2000" dirty="0" smtClean="0"/>
          </a:p>
          <a:p>
            <a:r>
              <a:rPr lang="es-ES" sz="2000" dirty="0" smtClean="0"/>
              <a:t>Casi todos los sistemas operativos traen un programa con el que podemos crear, modificar, borrar las particiones de nuestro disco. </a:t>
            </a:r>
            <a:endParaRPr lang="es-ES" sz="2000" dirty="0"/>
          </a:p>
        </p:txBody>
      </p:sp>
      <p:sp>
        <p:nvSpPr>
          <p:cNvPr id="4" name="3 Flecha izquierda">
            <a:hlinkClick r:id="rId2" action="ppaction://hlinksldjump"/>
          </p:cNvPr>
          <p:cNvSpPr/>
          <p:nvPr/>
        </p:nvSpPr>
        <p:spPr>
          <a:xfrm>
            <a:off x="6929454" y="5786454"/>
            <a:ext cx="1000132"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4 Rectángulo"/>
          <p:cNvSpPr/>
          <p:nvPr/>
        </p:nvSpPr>
        <p:spPr>
          <a:xfrm>
            <a:off x="785786" y="571480"/>
            <a:ext cx="6929486" cy="646331"/>
          </a:xfrm>
          <a:prstGeom prst="rect">
            <a:avLst/>
          </a:prstGeom>
        </p:spPr>
        <p:txBody>
          <a:bodyPr wrap="square">
            <a:spAutoFit/>
          </a:bodyPr>
          <a:lstStyle/>
          <a:p>
            <a:r>
              <a:rPr lang="es-CO" sz="3600" b="1" dirty="0" smtClean="0">
                <a:latin typeface="Arial" pitchFamily="34" charset="0"/>
                <a:cs typeface="Arial" pitchFamily="34" charset="0"/>
              </a:rPr>
              <a:t>Def / crear una  partición</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720</TotalTime>
  <Words>2292</Words>
  <Application>Microsoft Office PowerPoint</Application>
  <PresentationFormat>Presentación en pantalla (4:3)</PresentationFormat>
  <Paragraphs>198</Paragraphs>
  <Slides>37</Slides>
  <Notes>1</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Concurrencia</vt:lpstr>
      <vt:lpstr>LINUX UBUNTU 1004</vt:lpstr>
      <vt:lpstr>INTRODUCCION</vt:lpstr>
      <vt:lpstr>MENU PRINCIPAL</vt:lpstr>
      <vt:lpstr>Def y req</vt:lpstr>
      <vt:lpstr>Acceso y distribución </vt:lpstr>
      <vt:lpstr>Diapositiva 6</vt:lpstr>
      <vt:lpstr>Diapositiva 7</vt:lpstr>
      <vt:lpstr>Diapositiva 8</vt:lpstr>
      <vt:lpstr>Diapositiva 9</vt:lpstr>
      <vt:lpstr>Diapositiva 10</vt:lpstr>
      <vt:lpstr>Diapositiva 11</vt:lpstr>
      <vt:lpstr>Defi/cantidad de swap</vt:lpstr>
      <vt:lpstr>Diapositiva 13</vt:lpstr>
      <vt:lpstr>Arranque de Linux / defi kernel</vt:lpstr>
      <vt:lpstr>Puedo trabajar como root</vt:lpstr>
      <vt:lpstr>Crear y quitar cuentas</vt:lpstr>
      <vt:lpstr>Montar y desmontar dispositivos</vt:lpstr>
      <vt:lpstr>Empaquetadores y compresores</vt:lpstr>
      <vt:lpstr> Cambio de permisos /fichero/directorio </vt:lpstr>
      <vt:lpstr>Como apago mi equipo</vt:lpstr>
      <vt:lpstr>Defini/configura/x-Windows</vt:lpstr>
      <vt:lpstr>Resolución por defecto</vt:lpstr>
      <vt:lpstr>Escritorio virtual</vt:lpstr>
      <vt:lpstr>Colores por defecto</vt:lpstr>
      <vt:lpstr>Para arrancar de X Window</vt:lpstr>
      <vt:lpstr>gestor de ventanas</vt:lpstr>
      <vt:lpstr>Como elijo el gestor de ventana</vt:lpstr>
      <vt:lpstr>Como lo podemos conseguir</vt:lpstr>
      <vt:lpstr>Modem y puerto de serie</vt:lpstr>
      <vt:lpstr>Win modem y PCI en Linux</vt:lpstr>
      <vt:lpstr>Configuración puerto serie</vt:lpstr>
      <vt:lpstr>Prueba de configuración de modem</vt:lpstr>
      <vt:lpstr> Como conecto a internet con KDE-kppp</vt:lpstr>
      <vt:lpstr> Internet  va mucho más lento con        Linux que con Windows. </vt:lpstr>
      <vt:lpstr> internet de root a usuario </vt:lpstr>
      <vt:lpstr>Algunos comandos utilizados</vt:lpstr>
      <vt:lpstr>FIN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Linux 1004</dc:title>
  <dc:creator>Infodec</dc:creator>
  <cp:lastModifiedBy>usuario</cp:lastModifiedBy>
  <cp:revision>89</cp:revision>
  <dcterms:created xsi:type="dcterms:W3CDTF">2010-10-19T23:58:08Z</dcterms:created>
  <dcterms:modified xsi:type="dcterms:W3CDTF">2010-11-16T21:30:59Z</dcterms:modified>
</cp:coreProperties>
</file>